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5"/>
    <p:sldMasterId id="214748367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</p:sldIdLst>
  <p:sldSz cy="5143500" cx="9144000"/>
  <p:notesSz cx="6858000" cy="9144000"/>
  <p:embeddedFontLst>
    <p:embeddedFont>
      <p:font typeface="Roboto"/>
      <p:regular r:id="rId45"/>
      <p:bold r:id="rId46"/>
      <p:italic r:id="rId47"/>
      <p:boldItalic r:id="rId48"/>
    </p:embeddedFont>
    <p:embeddedFont>
      <p:font typeface="Montserrat"/>
      <p:regular r:id="rId49"/>
      <p:bold r:id="rId50"/>
      <p:italic r:id="rId51"/>
      <p:boldItalic r:id="rId52"/>
    </p:embeddedFont>
    <p:embeddedFont>
      <p:font typeface="Lato"/>
      <p:regular r:id="rId53"/>
      <p:bold r:id="rId54"/>
      <p:italic r:id="rId55"/>
      <p:boldItalic r:id="rId56"/>
    </p:embeddedFont>
    <p:embeddedFont>
      <p:font typeface="Fira Sans Extra Condensed Medium"/>
      <p:regular r:id="rId57"/>
      <p:bold r:id="rId58"/>
      <p:italic r:id="rId59"/>
      <p:boldItalic r:id="rId60"/>
    </p:embeddedFont>
    <p:embeddedFont>
      <p:font typeface="Montserrat Medium"/>
      <p:regular r:id="rId61"/>
      <p:bold r:id="rId62"/>
      <p:italic r:id="rId63"/>
      <p:boldItalic r:id="rId64"/>
    </p:embeddedFont>
    <p:embeddedFont>
      <p:font typeface="Vidaloka"/>
      <p:regular r:id="rId65"/>
    </p:embeddedFont>
    <p:embeddedFont>
      <p:font typeface="Fira Sans Extra Condensed"/>
      <p:regular r:id="rId66"/>
      <p:bold r:id="rId67"/>
      <p:italic r:id="rId68"/>
      <p:boldItalic r:id="rId69"/>
    </p:embeddedFont>
    <p:embeddedFont>
      <p:font typeface="Fira Sans Extra Condensed SemiBold"/>
      <p:regular r:id="rId70"/>
      <p:bold r:id="rId71"/>
      <p:italic r:id="rId72"/>
      <p:boldItalic r:id="rId7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FEF1037-D200-4654-BE7E-9A8209408185}">
  <a:tblStyle styleId="{AFEF1037-D200-4654-BE7E-9A820940818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font" Target="fonts/Roboto-bold.fntdata"/><Relationship Id="rId45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Roboto-boldItalic.fntdata"/><Relationship Id="rId47" Type="http://schemas.openxmlformats.org/officeDocument/2006/relationships/font" Target="fonts/Roboto-italic.fntdata"/><Relationship Id="rId49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FiraSansExtraCondensedSemiBold-boldItalic.fntdata"/><Relationship Id="rId72" Type="http://schemas.openxmlformats.org/officeDocument/2006/relationships/font" Target="fonts/FiraSansExtraCondensedSemiBold-italic.fntdata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FiraSansExtraCondensedSemiBold-bold.fntdata"/><Relationship Id="rId70" Type="http://schemas.openxmlformats.org/officeDocument/2006/relationships/font" Target="fonts/FiraSansExtraCondensedSemiBold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MontserratMedium-bold.fntdata"/><Relationship Id="rId61" Type="http://schemas.openxmlformats.org/officeDocument/2006/relationships/font" Target="fonts/MontserratMedium-regular.fntdata"/><Relationship Id="rId20" Type="http://schemas.openxmlformats.org/officeDocument/2006/relationships/slide" Target="slides/slide13.xml"/><Relationship Id="rId64" Type="http://schemas.openxmlformats.org/officeDocument/2006/relationships/font" Target="fonts/MontserratMedium-boldItalic.fntdata"/><Relationship Id="rId63" Type="http://schemas.openxmlformats.org/officeDocument/2006/relationships/font" Target="fonts/MontserratMedium-italic.fntdata"/><Relationship Id="rId22" Type="http://schemas.openxmlformats.org/officeDocument/2006/relationships/slide" Target="slides/slide15.xml"/><Relationship Id="rId66" Type="http://schemas.openxmlformats.org/officeDocument/2006/relationships/font" Target="fonts/FiraSansExtraCondensed-regular.fntdata"/><Relationship Id="rId21" Type="http://schemas.openxmlformats.org/officeDocument/2006/relationships/slide" Target="slides/slide14.xml"/><Relationship Id="rId65" Type="http://schemas.openxmlformats.org/officeDocument/2006/relationships/font" Target="fonts/Vidaloka-regular.fntdata"/><Relationship Id="rId24" Type="http://schemas.openxmlformats.org/officeDocument/2006/relationships/slide" Target="slides/slide17.xml"/><Relationship Id="rId68" Type="http://schemas.openxmlformats.org/officeDocument/2006/relationships/font" Target="fonts/FiraSansExtraCondensed-italic.fntdata"/><Relationship Id="rId23" Type="http://schemas.openxmlformats.org/officeDocument/2006/relationships/slide" Target="slides/slide16.xml"/><Relationship Id="rId67" Type="http://schemas.openxmlformats.org/officeDocument/2006/relationships/font" Target="fonts/FiraSansExtraCondensed-bold.fntdata"/><Relationship Id="rId60" Type="http://schemas.openxmlformats.org/officeDocument/2006/relationships/font" Target="fonts/FiraSansExtraCondensedMedium-bold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FiraSansExtraCondense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Montserrat-italic.fntdata"/><Relationship Id="rId50" Type="http://schemas.openxmlformats.org/officeDocument/2006/relationships/font" Target="fonts/Montserrat-bold.fntdata"/><Relationship Id="rId53" Type="http://schemas.openxmlformats.org/officeDocument/2006/relationships/font" Target="fonts/Lato-regular.fntdata"/><Relationship Id="rId52" Type="http://schemas.openxmlformats.org/officeDocument/2006/relationships/font" Target="fonts/Montserrat-boldItalic.fntdata"/><Relationship Id="rId11" Type="http://schemas.openxmlformats.org/officeDocument/2006/relationships/slide" Target="slides/slide4.xml"/><Relationship Id="rId55" Type="http://schemas.openxmlformats.org/officeDocument/2006/relationships/font" Target="fonts/Lato-italic.fntdata"/><Relationship Id="rId10" Type="http://schemas.openxmlformats.org/officeDocument/2006/relationships/slide" Target="slides/slide3.xml"/><Relationship Id="rId54" Type="http://schemas.openxmlformats.org/officeDocument/2006/relationships/font" Target="fonts/Lato-bold.fntdata"/><Relationship Id="rId13" Type="http://schemas.openxmlformats.org/officeDocument/2006/relationships/slide" Target="slides/slide6.xml"/><Relationship Id="rId57" Type="http://schemas.openxmlformats.org/officeDocument/2006/relationships/font" Target="fonts/FiraSansExtraCondensedMedium-regular.fntdata"/><Relationship Id="rId12" Type="http://schemas.openxmlformats.org/officeDocument/2006/relationships/slide" Target="slides/slide5.xml"/><Relationship Id="rId56" Type="http://schemas.openxmlformats.org/officeDocument/2006/relationships/font" Target="fonts/Lato-boldItalic.fntdata"/><Relationship Id="rId15" Type="http://schemas.openxmlformats.org/officeDocument/2006/relationships/slide" Target="slides/slide8.xml"/><Relationship Id="rId59" Type="http://schemas.openxmlformats.org/officeDocument/2006/relationships/font" Target="fonts/FiraSansExtraCondensedMedium-italic.fntdata"/><Relationship Id="rId14" Type="http://schemas.openxmlformats.org/officeDocument/2006/relationships/slide" Target="slides/slide7.xml"/><Relationship Id="rId58" Type="http://schemas.openxmlformats.org/officeDocument/2006/relationships/font" Target="fonts/FiraSansExtraCondensedMedium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08224f8d1a_0_2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08224f8d1a_0_2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8224f8d1a_0_49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8224f8d1a_0_49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08224f8d1a_0_48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08224f8d1a_0_48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09a78e7f56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09a78e7f56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0925d673c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0925d673c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08224f8d1a_0_49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08224f8d1a_0_49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08224f8d1a_0_4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08224f8d1a_0_4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08224f8d1a_0_49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08224f8d1a_0_49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09a78e7f56_1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09a78e7f56_1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308224f8d1a_0_49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308224f8d1a_0_49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09d03eb55e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09d03eb55e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08224f8d1a_0_4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08224f8d1a_0_4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309d03eb55e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309d03eb55e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082cb2527e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082cb2527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30925d673c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30925d673c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096902469a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096902469a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09690246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309690246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09d03eb55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309d03eb55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0a0c1e1b25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0a0c1e1b25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08224f8d1a_0_49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08224f8d1a_0_4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309a78e7f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309a78e7f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Panel can track same entities over </a:t>
            </a:r>
            <a:r>
              <a:rPr lang="en"/>
              <a:t>different</a:t>
            </a:r>
            <a:r>
              <a:rPr lang="en"/>
              <a:t> time period and it can analysis the unobserved variables in the data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308224f8d1a_0_49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308224f8d1a_0_4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08224f8d1a_0_4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08224f8d1a_0_4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09a78e7f5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09a78e7f5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less BIC value, the less over fit of the data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09a78e7f5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09a78e7f5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309a78e7f5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309a78e7f5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09a78e7f5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09a78e7f5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less BIC value, the less over fit of the data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09def918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09def918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 sig variable identified in each model , income in both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08224f8d1a_0_4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308224f8d1a_0_4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308224f8d1a_0_5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308224f8d1a_0_5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308224f8d1a_0_5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308224f8d1a_0_5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08224f8d1a_0_4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08224f8d1a_0_4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925d673c9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925d673c9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08224f8d1a_0_5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08224f8d1a_0_5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09d629df3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09d629df3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8224f8d1a_0_49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8224f8d1a_0_49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08224f8d1a_0_48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08224f8d1a_0_48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ctrTitle"/>
          </p:nvPr>
        </p:nvSpPr>
        <p:spPr>
          <a:xfrm>
            <a:off x="457200" y="1093881"/>
            <a:ext cx="3398700" cy="23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52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4700"/>
              <a:buFont typeface="Fira Sans Extra Condensed SemiBold"/>
              <a:buNone/>
              <a:defRPr sz="4700"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457200" y="3490125"/>
            <a:ext cx="3753900" cy="3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6" name="Google Shape;66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" name="Google Shape;71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3" name="Google Shape;83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Medium"/>
              <a:buNone/>
              <a:defRPr sz="28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457200" y="411475"/>
            <a:ext cx="82296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Ep9EkGYa5UVOat0ijnEHnb5VwHIKf4UZ/view" TargetMode="External"/><Relationship Id="rId4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0" Type="http://schemas.openxmlformats.org/officeDocument/2006/relationships/image" Target="../media/image27.png"/><Relationship Id="rId9" Type="http://schemas.openxmlformats.org/officeDocument/2006/relationships/image" Target="../media/image8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7.png"/><Relationship Id="rId8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Relationship Id="rId4" Type="http://schemas.openxmlformats.org/officeDocument/2006/relationships/image" Target="../media/image9.png"/><Relationship Id="rId5" Type="http://schemas.openxmlformats.org/officeDocument/2006/relationships/image" Target="../media/image19.png"/><Relationship Id="rId6" Type="http://schemas.openxmlformats.org/officeDocument/2006/relationships/image" Target="../media/image21.png"/><Relationship Id="rId7" Type="http://schemas.openxmlformats.org/officeDocument/2006/relationships/image" Target="../media/image26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png"/><Relationship Id="rId4" Type="http://schemas.openxmlformats.org/officeDocument/2006/relationships/image" Target="../media/image22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Relationship Id="rId7" Type="http://schemas.openxmlformats.org/officeDocument/2006/relationships/image" Target="../media/image32.png"/><Relationship Id="rId8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llhGazEuueUY1GJpqCHfX0j4eYszgzjw/view" TargetMode="External"/><Relationship Id="rId4" Type="http://schemas.openxmlformats.org/officeDocument/2006/relationships/image" Target="../media/image31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1.jpg"/><Relationship Id="rId4" Type="http://schemas.openxmlformats.org/officeDocument/2006/relationships/image" Target="../media/image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drive.google.com/file/d/1O-5OyrztUxZ-5O6GQ1-U-W9017lIdZRm/view" TargetMode="External"/><Relationship Id="rId4" Type="http://schemas.openxmlformats.org/officeDocument/2006/relationships/image" Target="../media/image4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drive.google.com/file/d/1ikp17ApjhUNgvFo4AfQ_Z1JcpBcqfkzt/view" TargetMode="External"/><Relationship Id="rId4" Type="http://schemas.openxmlformats.org/officeDocument/2006/relationships/image" Target="../media/image39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jpg"/><Relationship Id="rId4" Type="http://schemas.openxmlformats.org/officeDocument/2006/relationships/image" Target="../media/image45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2.png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5"/>
          <p:cNvSpPr txBox="1"/>
          <p:nvPr>
            <p:ph type="ctrTitle"/>
          </p:nvPr>
        </p:nvSpPr>
        <p:spPr>
          <a:xfrm>
            <a:off x="457200" y="1166250"/>
            <a:ext cx="3807600" cy="237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5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Predicting Voter Turnout Rate In Pennsylvania </a:t>
            </a:r>
            <a:endParaRPr b="1" sz="45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90" name="Google Shape;90;p25"/>
          <p:cNvSpPr txBox="1"/>
          <p:nvPr>
            <p:ph idx="1" type="subTitle"/>
          </p:nvPr>
        </p:nvSpPr>
        <p:spPr>
          <a:xfrm>
            <a:off x="457200" y="3300050"/>
            <a:ext cx="4148100" cy="6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latin typeface="Montserrat"/>
                <a:ea typeface="Montserrat"/>
                <a:cs typeface="Montserrat"/>
                <a:sym typeface="Montserrat"/>
              </a:rPr>
              <a:t>Team SLAK</a:t>
            </a:r>
            <a:endParaRPr b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Montserrat"/>
                <a:ea typeface="Montserrat"/>
                <a:cs typeface="Montserrat"/>
                <a:sym typeface="Montserrat"/>
              </a:rPr>
              <a:t>Shaogu (Shawn) Lu, Liufei Chen, Zhixuan (Alex) Jiang, Kanika Selvapandian</a:t>
            </a:r>
            <a:endParaRPr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91" name="Google Shape;91;p25"/>
          <p:cNvGrpSpPr/>
          <p:nvPr/>
        </p:nvGrpSpPr>
        <p:grpSpPr>
          <a:xfrm>
            <a:off x="4906697" y="-1059559"/>
            <a:ext cx="4720326" cy="5198165"/>
            <a:chOff x="4502865" y="-1059562"/>
            <a:chExt cx="5124105" cy="5642820"/>
          </a:xfrm>
        </p:grpSpPr>
        <p:sp>
          <p:nvSpPr>
            <p:cNvPr id="92" name="Google Shape;92;p25"/>
            <p:cNvSpPr/>
            <p:nvPr/>
          </p:nvSpPr>
          <p:spPr>
            <a:xfrm>
              <a:off x="6964125" y="1827725"/>
              <a:ext cx="688300" cy="344525"/>
            </a:xfrm>
            <a:custGeom>
              <a:rect b="b" l="l" r="r" t="t"/>
              <a:pathLst>
                <a:path extrusionOk="0" h="13781" w="27532">
                  <a:moveTo>
                    <a:pt x="0" y="5855"/>
                  </a:moveTo>
                  <a:lnTo>
                    <a:pt x="360" y="3513"/>
                  </a:lnTo>
                  <a:lnTo>
                    <a:pt x="17054" y="3123"/>
                  </a:lnTo>
                  <a:lnTo>
                    <a:pt x="22518" y="0"/>
                  </a:lnTo>
                  <a:lnTo>
                    <a:pt x="27532" y="931"/>
                  </a:lnTo>
                  <a:lnTo>
                    <a:pt x="24380" y="5434"/>
                  </a:lnTo>
                  <a:lnTo>
                    <a:pt x="16784" y="10208"/>
                  </a:lnTo>
                  <a:lnTo>
                    <a:pt x="10449" y="13781"/>
                  </a:lnTo>
                  <a:lnTo>
                    <a:pt x="2312" y="10208"/>
                  </a:lnTo>
                  <a:close/>
                </a:path>
              </a:pathLst>
            </a:custGeom>
            <a:solidFill>
              <a:srgbClr val="954C36"/>
            </a:solidFill>
            <a:ln>
              <a:noFill/>
            </a:ln>
          </p:spPr>
        </p:sp>
        <p:sp>
          <p:nvSpPr>
            <p:cNvPr id="93" name="Google Shape;93;p25"/>
            <p:cNvSpPr/>
            <p:nvPr/>
          </p:nvSpPr>
          <p:spPr>
            <a:xfrm>
              <a:off x="7665100" y="3320726"/>
              <a:ext cx="13344" cy="8640"/>
            </a:xfrm>
            <a:custGeom>
              <a:rect b="b" l="l" r="r" t="t"/>
              <a:pathLst>
                <a:path extrusionOk="0" h="169" w="261">
                  <a:moveTo>
                    <a:pt x="192" y="0"/>
                  </a:moveTo>
                  <a:cubicBezTo>
                    <a:pt x="119" y="0"/>
                    <a:pt x="50" y="43"/>
                    <a:pt x="0" y="142"/>
                  </a:cubicBezTo>
                  <a:lnTo>
                    <a:pt x="33" y="142"/>
                  </a:lnTo>
                  <a:cubicBezTo>
                    <a:pt x="60" y="160"/>
                    <a:pt x="87" y="168"/>
                    <a:pt x="113" y="168"/>
                  </a:cubicBezTo>
                  <a:cubicBezTo>
                    <a:pt x="180" y="168"/>
                    <a:pt x="237" y="115"/>
                    <a:pt x="260" y="45"/>
                  </a:cubicBezTo>
                  <a:cubicBezTo>
                    <a:pt x="260" y="45"/>
                    <a:pt x="260" y="12"/>
                    <a:pt x="260" y="12"/>
                  </a:cubicBezTo>
                  <a:cubicBezTo>
                    <a:pt x="237" y="4"/>
                    <a:pt x="214" y="0"/>
                    <a:pt x="192" y="0"/>
                  </a:cubicBezTo>
                  <a:close/>
                </a:path>
              </a:pathLst>
            </a:custGeom>
            <a:solidFill>
              <a:srgbClr val="227D3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25"/>
            <p:cNvSpPr/>
            <p:nvPr/>
          </p:nvSpPr>
          <p:spPr>
            <a:xfrm>
              <a:off x="4502865" y="2034472"/>
              <a:ext cx="2073272" cy="2545463"/>
            </a:xfrm>
            <a:custGeom>
              <a:rect b="b" l="l" r="r" t="t"/>
              <a:pathLst>
                <a:path extrusionOk="0" h="49789" w="40553">
                  <a:moveTo>
                    <a:pt x="1" y="1"/>
                  </a:moveTo>
                  <a:lnTo>
                    <a:pt x="1" y="49788"/>
                  </a:lnTo>
                  <a:lnTo>
                    <a:pt x="40553" y="49788"/>
                  </a:lnTo>
                  <a:lnTo>
                    <a:pt x="40553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25"/>
            <p:cNvSpPr/>
            <p:nvPr/>
          </p:nvSpPr>
          <p:spPr>
            <a:xfrm>
              <a:off x="4750617" y="2272254"/>
              <a:ext cx="641772" cy="478837"/>
            </a:xfrm>
            <a:custGeom>
              <a:rect b="b" l="l" r="r" t="t"/>
              <a:pathLst>
                <a:path extrusionOk="0" h="9366" w="12553">
                  <a:moveTo>
                    <a:pt x="6277" y="0"/>
                  </a:moveTo>
                  <a:cubicBezTo>
                    <a:pt x="2797" y="0"/>
                    <a:pt x="0" y="2797"/>
                    <a:pt x="0" y="6276"/>
                  </a:cubicBezTo>
                  <a:cubicBezTo>
                    <a:pt x="0" y="7415"/>
                    <a:pt x="293" y="8455"/>
                    <a:pt x="813" y="9366"/>
                  </a:cubicBezTo>
                  <a:cubicBezTo>
                    <a:pt x="2114" y="8715"/>
                    <a:pt x="4228" y="8260"/>
                    <a:pt x="6602" y="8260"/>
                  </a:cubicBezTo>
                  <a:cubicBezTo>
                    <a:pt x="8683" y="8260"/>
                    <a:pt x="10569" y="8618"/>
                    <a:pt x="11870" y="9138"/>
                  </a:cubicBezTo>
                  <a:cubicBezTo>
                    <a:pt x="12325" y="8293"/>
                    <a:pt x="12553" y="7317"/>
                    <a:pt x="12553" y="6276"/>
                  </a:cubicBezTo>
                  <a:cubicBezTo>
                    <a:pt x="12553" y="2797"/>
                    <a:pt x="9756" y="0"/>
                    <a:pt x="6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5"/>
            <p:cNvSpPr/>
            <p:nvPr/>
          </p:nvSpPr>
          <p:spPr>
            <a:xfrm>
              <a:off x="4792182" y="2694547"/>
              <a:ext cx="565289" cy="219480"/>
            </a:xfrm>
            <a:custGeom>
              <a:rect b="b" l="l" r="r" t="t"/>
              <a:pathLst>
                <a:path extrusionOk="0" h="4293" w="11057">
                  <a:moveTo>
                    <a:pt x="5789" y="0"/>
                  </a:moveTo>
                  <a:cubicBezTo>
                    <a:pt x="3415" y="0"/>
                    <a:pt x="1301" y="455"/>
                    <a:pt x="0" y="1106"/>
                  </a:cubicBezTo>
                  <a:cubicBezTo>
                    <a:pt x="1073" y="3024"/>
                    <a:pt x="3122" y="4293"/>
                    <a:pt x="5464" y="4293"/>
                  </a:cubicBezTo>
                  <a:cubicBezTo>
                    <a:pt x="7903" y="4293"/>
                    <a:pt x="10016" y="2927"/>
                    <a:pt x="11057" y="878"/>
                  </a:cubicBezTo>
                  <a:cubicBezTo>
                    <a:pt x="9756" y="358"/>
                    <a:pt x="7870" y="33"/>
                    <a:pt x="578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25"/>
            <p:cNvSpPr/>
            <p:nvPr/>
          </p:nvSpPr>
          <p:spPr>
            <a:xfrm>
              <a:off x="4878634" y="2319494"/>
              <a:ext cx="347497" cy="287271"/>
            </a:xfrm>
            <a:custGeom>
              <a:rect b="b" l="l" r="r" t="t"/>
              <a:pathLst>
                <a:path extrusionOk="0" h="5619" w="6797">
                  <a:moveTo>
                    <a:pt x="4339" y="0"/>
                  </a:moveTo>
                  <a:cubicBezTo>
                    <a:pt x="4240" y="0"/>
                    <a:pt x="4138" y="7"/>
                    <a:pt x="4033" y="19"/>
                  </a:cubicBezTo>
                  <a:cubicBezTo>
                    <a:pt x="2927" y="149"/>
                    <a:pt x="2017" y="637"/>
                    <a:pt x="1659" y="1743"/>
                  </a:cubicBezTo>
                  <a:cubicBezTo>
                    <a:pt x="1496" y="2166"/>
                    <a:pt x="1431" y="2523"/>
                    <a:pt x="878" y="2653"/>
                  </a:cubicBezTo>
                  <a:cubicBezTo>
                    <a:pt x="163" y="2848"/>
                    <a:pt x="0" y="3726"/>
                    <a:pt x="325" y="4670"/>
                  </a:cubicBezTo>
                  <a:cubicBezTo>
                    <a:pt x="557" y="5286"/>
                    <a:pt x="1011" y="5619"/>
                    <a:pt x="1577" y="5619"/>
                  </a:cubicBezTo>
                  <a:cubicBezTo>
                    <a:pt x="1727" y="5619"/>
                    <a:pt x="1885" y="5595"/>
                    <a:pt x="2049" y="5548"/>
                  </a:cubicBezTo>
                  <a:cubicBezTo>
                    <a:pt x="2114" y="5515"/>
                    <a:pt x="2147" y="5483"/>
                    <a:pt x="2212" y="5450"/>
                  </a:cubicBezTo>
                  <a:cubicBezTo>
                    <a:pt x="2732" y="5157"/>
                    <a:pt x="2829" y="4897"/>
                    <a:pt x="2602" y="4344"/>
                  </a:cubicBezTo>
                  <a:cubicBezTo>
                    <a:pt x="2537" y="4214"/>
                    <a:pt x="2472" y="4084"/>
                    <a:pt x="2472" y="3954"/>
                  </a:cubicBezTo>
                  <a:cubicBezTo>
                    <a:pt x="2472" y="3792"/>
                    <a:pt x="2407" y="3531"/>
                    <a:pt x="2667" y="3499"/>
                  </a:cubicBezTo>
                  <a:cubicBezTo>
                    <a:pt x="2697" y="3490"/>
                    <a:pt x="2726" y="3486"/>
                    <a:pt x="2752" y="3486"/>
                  </a:cubicBezTo>
                  <a:cubicBezTo>
                    <a:pt x="2920" y="3486"/>
                    <a:pt x="2996" y="3655"/>
                    <a:pt x="3025" y="3824"/>
                  </a:cubicBezTo>
                  <a:cubicBezTo>
                    <a:pt x="3073" y="4137"/>
                    <a:pt x="3228" y="4254"/>
                    <a:pt x="3450" y="4254"/>
                  </a:cubicBezTo>
                  <a:cubicBezTo>
                    <a:pt x="3528" y="4254"/>
                    <a:pt x="3615" y="4240"/>
                    <a:pt x="3708" y="4214"/>
                  </a:cubicBezTo>
                  <a:cubicBezTo>
                    <a:pt x="4521" y="4019"/>
                    <a:pt x="5366" y="3792"/>
                    <a:pt x="6049" y="3271"/>
                  </a:cubicBezTo>
                  <a:cubicBezTo>
                    <a:pt x="6156" y="3179"/>
                    <a:pt x="6249" y="3116"/>
                    <a:pt x="6341" y="3116"/>
                  </a:cubicBezTo>
                  <a:cubicBezTo>
                    <a:pt x="6444" y="3116"/>
                    <a:pt x="6547" y="3195"/>
                    <a:pt x="6667" y="3401"/>
                  </a:cubicBezTo>
                  <a:cubicBezTo>
                    <a:pt x="6797" y="2816"/>
                    <a:pt x="6602" y="1515"/>
                    <a:pt x="6472" y="1320"/>
                  </a:cubicBezTo>
                  <a:cubicBezTo>
                    <a:pt x="5944" y="528"/>
                    <a:pt x="5257" y="0"/>
                    <a:pt x="433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25"/>
            <p:cNvSpPr/>
            <p:nvPr/>
          </p:nvSpPr>
          <p:spPr>
            <a:xfrm>
              <a:off x="4975056" y="2460088"/>
              <a:ext cx="237782" cy="369276"/>
            </a:xfrm>
            <a:custGeom>
              <a:rect b="b" l="l" r="r" t="t"/>
              <a:pathLst>
                <a:path extrusionOk="0" h="7223" w="4651">
                  <a:moveTo>
                    <a:pt x="4618" y="1"/>
                  </a:moveTo>
                  <a:cubicBezTo>
                    <a:pt x="3805" y="716"/>
                    <a:pt x="2895" y="1074"/>
                    <a:pt x="1919" y="1302"/>
                  </a:cubicBezTo>
                  <a:cubicBezTo>
                    <a:pt x="1887" y="1334"/>
                    <a:pt x="1854" y="1334"/>
                    <a:pt x="1822" y="1334"/>
                  </a:cubicBezTo>
                  <a:cubicBezTo>
                    <a:pt x="1822" y="846"/>
                    <a:pt x="1399" y="456"/>
                    <a:pt x="911" y="456"/>
                  </a:cubicBezTo>
                  <a:cubicBezTo>
                    <a:pt x="391" y="456"/>
                    <a:pt x="0" y="879"/>
                    <a:pt x="0" y="1399"/>
                  </a:cubicBezTo>
                  <a:cubicBezTo>
                    <a:pt x="0" y="1822"/>
                    <a:pt x="293" y="2180"/>
                    <a:pt x="683" y="2277"/>
                  </a:cubicBezTo>
                  <a:cubicBezTo>
                    <a:pt x="618" y="2375"/>
                    <a:pt x="521" y="2472"/>
                    <a:pt x="391" y="2570"/>
                  </a:cubicBezTo>
                  <a:cubicBezTo>
                    <a:pt x="326" y="2635"/>
                    <a:pt x="196" y="2667"/>
                    <a:pt x="163" y="2798"/>
                  </a:cubicBezTo>
                  <a:cubicBezTo>
                    <a:pt x="233" y="2777"/>
                    <a:pt x="294" y="2764"/>
                    <a:pt x="346" y="2764"/>
                  </a:cubicBezTo>
                  <a:cubicBezTo>
                    <a:pt x="462" y="2764"/>
                    <a:pt x="531" y="2833"/>
                    <a:pt x="553" y="3058"/>
                  </a:cubicBezTo>
                  <a:cubicBezTo>
                    <a:pt x="618" y="3741"/>
                    <a:pt x="651" y="4359"/>
                    <a:pt x="228" y="4944"/>
                  </a:cubicBezTo>
                  <a:cubicBezTo>
                    <a:pt x="618" y="5854"/>
                    <a:pt x="1301" y="6537"/>
                    <a:pt x="2114" y="7058"/>
                  </a:cubicBezTo>
                  <a:cubicBezTo>
                    <a:pt x="2301" y="7170"/>
                    <a:pt x="2475" y="7223"/>
                    <a:pt x="2628" y="7223"/>
                  </a:cubicBezTo>
                  <a:cubicBezTo>
                    <a:pt x="3008" y="7223"/>
                    <a:pt x="3262" y="6898"/>
                    <a:pt x="3285" y="6342"/>
                  </a:cubicBezTo>
                  <a:cubicBezTo>
                    <a:pt x="3285" y="6115"/>
                    <a:pt x="3090" y="5432"/>
                    <a:pt x="3025" y="4911"/>
                  </a:cubicBezTo>
                  <a:cubicBezTo>
                    <a:pt x="2960" y="4554"/>
                    <a:pt x="2927" y="4293"/>
                    <a:pt x="3057" y="4228"/>
                  </a:cubicBezTo>
                  <a:cubicBezTo>
                    <a:pt x="3057" y="4228"/>
                    <a:pt x="3090" y="4228"/>
                    <a:pt x="3090" y="4196"/>
                  </a:cubicBezTo>
                  <a:cubicBezTo>
                    <a:pt x="3480" y="4196"/>
                    <a:pt x="3708" y="3936"/>
                    <a:pt x="3870" y="3643"/>
                  </a:cubicBezTo>
                  <a:cubicBezTo>
                    <a:pt x="4391" y="2798"/>
                    <a:pt x="4553" y="781"/>
                    <a:pt x="4586" y="651"/>
                  </a:cubicBezTo>
                  <a:cubicBezTo>
                    <a:pt x="4618" y="489"/>
                    <a:pt x="4651" y="326"/>
                    <a:pt x="4651" y="163"/>
                  </a:cubicBezTo>
                  <a:cubicBezTo>
                    <a:pt x="4651" y="98"/>
                    <a:pt x="4618" y="66"/>
                    <a:pt x="4618" y="1"/>
                  </a:cubicBezTo>
                  <a:close/>
                </a:path>
              </a:pathLst>
            </a:custGeom>
            <a:solidFill>
              <a:srgbClr val="F8A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25"/>
            <p:cNvSpPr/>
            <p:nvPr/>
          </p:nvSpPr>
          <p:spPr>
            <a:xfrm>
              <a:off x="5038246" y="2631356"/>
              <a:ext cx="93150" cy="81493"/>
            </a:xfrm>
            <a:custGeom>
              <a:rect b="b" l="l" r="r" t="t"/>
              <a:pathLst>
                <a:path extrusionOk="0" h="1594" w="1822">
                  <a:moveTo>
                    <a:pt x="0" y="0"/>
                  </a:moveTo>
                  <a:lnTo>
                    <a:pt x="0" y="0"/>
                  </a:lnTo>
                  <a:cubicBezTo>
                    <a:pt x="195" y="586"/>
                    <a:pt x="683" y="1074"/>
                    <a:pt x="1464" y="1431"/>
                  </a:cubicBezTo>
                  <a:cubicBezTo>
                    <a:pt x="1561" y="1464"/>
                    <a:pt x="1659" y="1529"/>
                    <a:pt x="1756" y="1594"/>
                  </a:cubicBezTo>
                  <a:cubicBezTo>
                    <a:pt x="1724" y="1236"/>
                    <a:pt x="1691" y="943"/>
                    <a:pt x="1821" y="878"/>
                  </a:cubicBezTo>
                  <a:cubicBezTo>
                    <a:pt x="1626" y="748"/>
                    <a:pt x="1366" y="748"/>
                    <a:pt x="1073" y="683"/>
                  </a:cubicBezTo>
                  <a:cubicBezTo>
                    <a:pt x="781" y="586"/>
                    <a:pt x="390" y="423"/>
                    <a:pt x="0" y="0"/>
                  </a:cubicBezTo>
                  <a:close/>
                </a:path>
              </a:pathLst>
            </a:custGeom>
            <a:solidFill>
              <a:srgbClr val="B67A6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25"/>
            <p:cNvSpPr/>
            <p:nvPr/>
          </p:nvSpPr>
          <p:spPr>
            <a:xfrm>
              <a:off x="4750617" y="3667149"/>
              <a:ext cx="641772" cy="641772"/>
            </a:xfrm>
            <a:custGeom>
              <a:rect b="b" l="l" r="r" t="t"/>
              <a:pathLst>
                <a:path extrusionOk="0" h="12553" w="12553">
                  <a:moveTo>
                    <a:pt x="6277" y="0"/>
                  </a:moveTo>
                  <a:cubicBezTo>
                    <a:pt x="2797" y="0"/>
                    <a:pt x="0" y="2797"/>
                    <a:pt x="0" y="6276"/>
                  </a:cubicBezTo>
                  <a:cubicBezTo>
                    <a:pt x="0" y="7350"/>
                    <a:pt x="260" y="8358"/>
                    <a:pt x="716" y="9236"/>
                  </a:cubicBezTo>
                  <a:cubicBezTo>
                    <a:pt x="1171" y="10049"/>
                    <a:pt x="1756" y="10732"/>
                    <a:pt x="2472" y="11284"/>
                  </a:cubicBezTo>
                  <a:cubicBezTo>
                    <a:pt x="3122" y="11805"/>
                    <a:pt x="3870" y="12162"/>
                    <a:pt x="4716" y="12358"/>
                  </a:cubicBezTo>
                  <a:cubicBezTo>
                    <a:pt x="4976" y="12455"/>
                    <a:pt x="5236" y="12488"/>
                    <a:pt x="5529" y="12520"/>
                  </a:cubicBezTo>
                  <a:cubicBezTo>
                    <a:pt x="5626" y="12520"/>
                    <a:pt x="5756" y="12553"/>
                    <a:pt x="5854" y="12553"/>
                  </a:cubicBezTo>
                  <a:lnTo>
                    <a:pt x="6277" y="12553"/>
                  </a:lnTo>
                  <a:cubicBezTo>
                    <a:pt x="6764" y="12553"/>
                    <a:pt x="7252" y="12520"/>
                    <a:pt x="7675" y="12423"/>
                  </a:cubicBezTo>
                  <a:cubicBezTo>
                    <a:pt x="8716" y="12162"/>
                    <a:pt x="9659" y="11675"/>
                    <a:pt x="10439" y="10992"/>
                  </a:cubicBezTo>
                  <a:cubicBezTo>
                    <a:pt x="11057" y="10439"/>
                    <a:pt x="11577" y="9756"/>
                    <a:pt x="11968" y="8975"/>
                  </a:cubicBezTo>
                  <a:cubicBezTo>
                    <a:pt x="12358" y="8163"/>
                    <a:pt x="12553" y="7252"/>
                    <a:pt x="12553" y="6276"/>
                  </a:cubicBezTo>
                  <a:cubicBezTo>
                    <a:pt x="12553" y="2829"/>
                    <a:pt x="9756" y="0"/>
                    <a:pt x="62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25"/>
            <p:cNvSpPr/>
            <p:nvPr/>
          </p:nvSpPr>
          <p:spPr>
            <a:xfrm>
              <a:off x="4787171" y="4092765"/>
              <a:ext cx="575310" cy="216157"/>
            </a:xfrm>
            <a:custGeom>
              <a:rect b="b" l="l" r="r" t="t"/>
              <a:pathLst>
                <a:path extrusionOk="0" h="4228" w="11253">
                  <a:moveTo>
                    <a:pt x="6017" y="0"/>
                  </a:moveTo>
                  <a:cubicBezTo>
                    <a:pt x="5334" y="0"/>
                    <a:pt x="4684" y="0"/>
                    <a:pt x="4066" y="65"/>
                  </a:cubicBezTo>
                  <a:lnTo>
                    <a:pt x="4001" y="65"/>
                  </a:lnTo>
                  <a:cubicBezTo>
                    <a:pt x="3610" y="98"/>
                    <a:pt x="3220" y="163"/>
                    <a:pt x="2830" y="195"/>
                  </a:cubicBezTo>
                  <a:cubicBezTo>
                    <a:pt x="1757" y="358"/>
                    <a:pt x="781" y="618"/>
                    <a:pt x="1" y="911"/>
                  </a:cubicBezTo>
                  <a:cubicBezTo>
                    <a:pt x="456" y="1724"/>
                    <a:pt x="1041" y="2407"/>
                    <a:pt x="1757" y="2959"/>
                  </a:cubicBezTo>
                  <a:cubicBezTo>
                    <a:pt x="2407" y="3480"/>
                    <a:pt x="3155" y="3837"/>
                    <a:pt x="4001" y="4033"/>
                  </a:cubicBezTo>
                  <a:cubicBezTo>
                    <a:pt x="4261" y="4130"/>
                    <a:pt x="4521" y="4163"/>
                    <a:pt x="4814" y="4195"/>
                  </a:cubicBezTo>
                  <a:cubicBezTo>
                    <a:pt x="4911" y="4195"/>
                    <a:pt x="5041" y="4228"/>
                    <a:pt x="5139" y="4228"/>
                  </a:cubicBezTo>
                  <a:lnTo>
                    <a:pt x="5562" y="4228"/>
                  </a:lnTo>
                  <a:cubicBezTo>
                    <a:pt x="6049" y="4228"/>
                    <a:pt x="6537" y="4195"/>
                    <a:pt x="6992" y="4098"/>
                  </a:cubicBezTo>
                  <a:cubicBezTo>
                    <a:pt x="8001" y="3837"/>
                    <a:pt x="8944" y="3350"/>
                    <a:pt x="9724" y="2667"/>
                  </a:cubicBezTo>
                  <a:cubicBezTo>
                    <a:pt x="10342" y="2114"/>
                    <a:pt x="10895" y="1431"/>
                    <a:pt x="11253" y="650"/>
                  </a:cubicBezTo>
                  <a:cubicBezTo>
                    <a:pt x="10765" y="520"/>
                    <a:pt x="10277" y="390"/>
                    <a:pt x="9724" y="293"/>
                  </a:cubicBezTo>
                  <a:cubicBezTo>
                    <a:pt x="8651" y="98"/>
                    <a:pt x="7415" y="0"/>
                    <a:pt x="61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25"/>
            <p:cNvSpPr/>
            <p:nvPr/>
          </p:nvSpPr>
          <p:spPr>
            <a:xfrm>
              <a:off x="4938450" y="3815769"/>
              <a:ext cx="207874" cy="380472"/>
            </a:xfrm>
            <a:custGeom>
              <a:rect b="b" l="l" r="r" t="t"/>
              <a:pathLst>
                <a:path extrusionOk="0" h="7442" w="4066">
                  <a:moveTo>
                    <a:pt x="1955" y="0"/>
                  </a:moveTo>
                  <a:cubicBezTo>
                    <a:pt x="1913" y="0"/>
                    <a:pt x="1870" y="8"/>
                    <a:pt x="1822" y="20"/>
                  </a:cubicBezTo>
                  <a:cubicBezTo>
                    <a:pt x="1725" y="52"/>
                    <a:pt x="1627" y="117"/>
                    <a:pt x="1562" y="150"/>
                  </a:cubicBezTo>
                  <a:cubicBezTo>
                    <a:pt x="1139" y="443"/>
                    <a:pt x="814" y="865"/>
                    <a:pt x="554" y="1321"/>
                  </a:cubicBezTo>
                  <a:cubicBezTo>
                    <a:pt x="359" y="1678"/>
                    <a:pt x="196" y="2069"/>
                    <a:pt x="34" y="2459"/>
                  </a:cubicBezTo>
                  <a:cubicBezTo>
                    <a:pt x="1" y="2524"/>
                    <a:pt x="1" y="2556"/>
                    <a:pt x="34" y="2621"/>
                  </a:cubicBezTo>
                  <a:cubicBezTo>
                    <a:pt x="66" y="2914"/>
                    <a:pt x="164" y="3207"/>
                    <a:pt x="261" y="3467"/>
                  </a:cubicBezTo>
                  <a:cubicBezTo>
                    <a:pt x="391" y="3857"/>
                    <a:pt x="586" y="4215"/>
                    <a:pt x="912" y="4475"/>
                  </a:cubicBezTo>
                  <a:cubicBezTo>
                    <a:pt x="1107" y="4638"/>
                    <a:pt x="1107" y="4833"/>
                    <a:pt x="1107" y="5060"/>
                  </a:cubicBezTo>
                  <a:cubicBezTo>
                    <a:pt x="1074" y="5418"/>
                    <a:pt x="944" y="5808"/>
                    <a:pt x="1009" y="6166"/>
                  </a:cubicBezTo>
                  <a:cubicBezTo>
                    <a:pt x="1042" y="6621"/>
                    <a:pt x="944" y="6881"/>
                    <a:pt x="1074" y="7077"/>
                  </a:cubicBezTo>
                  <a:cubicBezTo>
                    <a:pt x="1255" y="7329"/>
                    <a:pt x="1625" y="7442"/>
                    <a:pt x="2031" y="7442"/>
                  </a:cubicBezTo>
                  <a:cubicBezTo>
                    <a:pt x="2356" y="7442"/>
                    <a:pt x="2703" y="7369"/>
                    <a:pt x="2993" y="7239"/>
                  </a:cubicBezTo>
                  <a:cubicBezTo>
                    <a:pt x="3676" y="6881"/>
                    <a:pt x="4001" y="6166"/>
                    <a:pt x="4001" y="6101"/>
                  </a:cubicBezTo>
                  <a:cubicBezTo>
                    <a:pt x="4001" y="6101"/>
                    <a:pt x="3968" y="6036"/>
                    <a:pt x="4001" y="6003"/>
                  </a:cubicBezTo>
                  <a:lnTo>
                    <a:pt x="4066" y="6003"/>
                  </a:lnTo>
                  <a:cubicBezTo>
                    <a:pt x="3871" y="5906"/>
                    <a:pt x="3708" y="5906"/>
                    <a:pt x="3513" y="5841"/>
                  </a:cubicBezTo>
                  <a:cubicBezTo>
                    <a:pt x="3155" y="5776"/>
                    <a:pt x="3123" y="5808"/>
                    <a:pt x="3123" y="5418"/>
                  </a:cubicBezTo>
                  <a:cubicBezTo>
                    <a:pt x="3123" y="5223"/>
                    <a:pt x="3155" y="4995"/>
                    <a:pt x="3123" y="4800"/>
                  </a:cubicBezTo>
                  <a:cubicBezTo>
                    <a:pt x="3123" y="4508"/>
                    <a:pt x="3155" y="4247"/>
                    <a:pt x="3383" y="4052"/>
                  </a:cubicBezTo>
                  <a:cubicBezTo>
                    <a:pt x="3416" y="4020"/>
                    <a:pt x="3416" y="3955"/>
                    <a:pt x="3448" y="3890"/>
                  </a:cubicBezTo>
                  <a:cubicBezTo>
                    <a:pt x="3708" y="3467"/>
                    <a:pt x="3903" y="3012"/>
                    <a:pt x="3838" y="2459"/>
                  </a:cubicBezTo>
                  <a:cubicBezTo>
                    <a:pt x="3773" y="2101"/>
                    <a:pt x="3643" y="1711"/>
                    <a:pt x="3383" y="1451"/>
                  </a:cubicBezTo>
                  <a:cubicBezTo>
                    <a:pt x="2993" y="963"/>
                    <a:pt x="2570" y="540"/>
                    <a:pt x="2180" y="85"/>
                  </a:cubicBezTo>
                  <a:cubicBezTo>
                    <a:pt x="2097" y="23"/>
                    <a:pt x="2028" y="0"/>
                    <a:pt x="1955" y="0"/>
                  </a:cubicBezTo>
                  <a:close/>
                </a:path>
              </a:pathLst>
            </a:custGeom>
            <a:solidFill>
              <a:srgbClr val="954C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25"/>
            <p:cNvSpPr/>
            <p:nvPr/>
          </p:nvSpPr>
          <p:spPr>
            <a:xfrm>
              <a:off x="5003328" y="4049513"/>
              <a:ext cx="79857" cy="25358"/>
            </a:xfrm>
            <a:custGeom>
              <a:rect b="b" l="l" r="r" t="t"/>
              <a:pathLst>
                <a:path extrusionOk="0" h="496" w="1562">
                  <a:moveTo>
                    <a:pt x="1561" y="1"/>
                  </a:moveTo>
                  <a:lnTo>
                    <a:pt x="1561" y="1"/>
                  </a:lnTo>
                  <a:cubicBezTo>
                    <a:pt x="1261" y="181"/>
                    <a:pt x="948" y="275"/>
                    <a:pt x="623" y="275"/>
                  </a:cubicBezTo>
                  <a:cubicBezTo>
                    <a:pt x="420" y="275"/>
                    <a:pt x="213" y="238"/>
                    <a:pt x="0" y="163"/>
                  </a:cubicBezTo>
                  <a:lnTo>
                    <a:pt x="0" y="163"/>
                  </a:lnTo>
                  <a:cubicBezTo>
                    <a:pt x="221" y="412"/>
                    <a:pt x="489" y="496"/>
                    <a:pt x="763" y="496"/>
                  </a:cubicBezTo>
                  <a:cubicBezTo>
                    <a:pt x="812" y="496"/>
                    <a:pt x="862" y="493"/>
                    <a:pt x="911" y="488"/>
                  </a:cubicBezTo>
                  <a:cubicBezTo>
                    <a:pt x="1203" y="456"/>
                    <a:pt x="1529" y="196"/>
                    <a:pt x="1561" y="1"/>
                  </a:cubicBezTo>
                  <a:close/>
                </a:path>
              </a:pathLst>
            </a:custGeom>
            <a:solidFill>
              <a:srgbClr val="6B2F2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25"/>
            <p:cNvSpPr/>
            <p:nvPr/>
          </p:nvSpPr>
          <p:spPr>
            <a:xfrm>
              <a:off x="4837069" y="3724613"/>
              <a:ext cx="463908" cy="577661"/>
            </a:xfrm>
            <a:custGeom>
              <a:rect b="b" l="l" r="r" t="t"/>
              <a:pathLst>
                <a:path extrusionOk="0" h="11299" w="9074">
                  <a:moveTo>
                    <a:pt x="3522" y="1"/>
                  </a:moveTo>
                  <a:cubicBezTo>
                    <a:pt x="2696" y="1"/>
                    <a:pt x="1947" y="256"/>
                    <a:pt x="1659" y="697"/>
                  </a:cubicBezTo>
                  <a:cubicBezTo>
                    <a:pt x="1301" y="1250"/>
                    <a:pt x="1724" y="2063"/>
                    <a:pt x="1073" y="2778"/>
                  </a:cubicBezTo>
                  <a:cubicBezTo>
                    <a:pt x="813" y="3071"/>
                    <a:pt x="683" y="3006"/>
                    <a:pt x="488" y="3266"/>
                  </a:cubicBezTo>
                  <a:cubicBezTo>
                    <a:pt x="0" y="3949"/>
                    <a:pt x="358" y="4957"/>
                    <a:pt x="553" y="5575"/>
                  </a:cubicBezTo>
                  <a:cubicBezTo>
                    <a:pt x="846" y="6518"/>
                    <a:pt x="1106" y="7851"/>
                    <a:pt x="943" y="9673"/>
                  </a:cubicBezTo>
                  <a:cubicBezTo>
                    <a:pt x="878" y="9835"/>
                    <a:pt x="846" y="9998"/>
                    <a:pt x="813" y="10160"/>
                  </a:cubicBezTo>
                  <a:cubicBezTo>
                    <a:pt x="1464" y="10648"/>
                    <a:pt x="2212" y="11038"/>
                    <a:pt x="3025" y="11234"/>
                  </a:cubicBezTo>
                  <a:cubicBezTo>
                    <a:pt x="3057" y="11201"/>
                    <a:pt x="3122" y="11136"/>
                    <a:pt x="3187" y="11071"/>
                  </a:cubicBezTo>
                  <a:cubicBezTo>
                    <a:pt x="3285" y="10908"/>
                    <a:pt x="3350" y="10778"/>
                    <a:pt x="3382" y="10648"/>
                  </a:cubicBezTo>
                  <a:cubicBezTo>
                    <a:pt x="3447" y="10551"/>
                    <a:pt x="3545" y="10388"/>
                    <a:pt x="3610" y="10193"/>
                  </a:cubicBezTo>
                  <a:cubicBezTo>
                    <a:pt x="3740" y="9543"/>
                    <a:pt x="3480" y="8990"/>
                    <a:pt x="3350" y="8664"/>
                  </a:cubicBezTo>
                  <a:cubicBezTo>
                    <a:pt x="3220" y="8339"/>
                    <a:pt x="3090" y="7884"/>
                    <a:pt x="3090" y="7266"/>
                  </a:cubicBezTo>
                  <a:cubicBezTo>
                    <a:pt x="3090" y="6973"/>
                    <a:pt x="3122" y="6681"/>
                    <a:pt x="3187" y="6323"/>
                  </a:cubicBezTo>
                  <a:cubicBezTo>
                    <a:pt x="2667" y="5965"/>
                    <a:pt x="2309" y="5478"/>
                    <a:pt x="2147" y="4990"/>
                  </a:cubicBezTo>
                  <a:cubicBezTo>
                    <a:pt x="2147" y="4957"/>
                    <a:pt x="2147" y="4957"/>
                    <a:pt x="2147" y="4925"/>
                  </a:cubicBezTo>
                  <a:cubicBezTo>
                    <a:pt x="2147" y="4892"/>
                    <a:pt x="2114" y="4860"/>
                    <a:pt x="2114" y="4827"/>
                  </a:cubicBezTo>
                  <a:cubicBezTo>
                    <a:pt x="2082" y="4632"/>
                    <a:pt x="2049" y="4404"/>
                    <a:pt x="2082" y="4209"/>
                  </a:cubicBezTo>
                  <a:cubicBezTo>
                    <a:pt x="2147" y="3884"/>
                    <a:pt x="2277" y="3624"/>
                    <a:pt x="2439" y="3429"/>
                  </a:cubicBezTo>
                  <a:cubicBezTo>
                    <a:pt x="2764" y="2811"/>
                    <a:pt x="3285" y="1835"/>
                    <a:pt x="4000" y="1835"/>
                  </a:cubicBezTo>
                  <a:cubicBezTo>
                    <a:pt x="4813" y="2681"/>
                    <a:pt x="5756" y="3364"/>
                    <a:pt x="5789" y="4502"/>
                  </a:cubicBezTo>
                  <a:cubicBezTo>
                    <a:pt x="5724" y="5120"/>
                    <a:pt x="5431" y="5510"/>
                    <a:pt x="5236" y="5965"/>
                  </a:cubicBezTo>
                  <a:cubicBezTo>
                    <a:pt x="5203" y="6063"/>
                    <a:pt x="5171" y="6128"/>
                    <a:pt x="5138" y="6226"/>
                  </a:cubicBezTo>
                  <a:cubicBezTo>
                    <a:pt x="5041" y="6518"/>
                    <a:pt x="4976" y="6811"/>
                    <a:pt x="5041" y="7201"/>
                  </a:cubicBezTo>
                  <a:cubicBezTo>
                    <a:pt x="5041" y="7234"/>
                    <a:pt x="5073" y="7299"/>
                    <a:pt x="5073" y="7364"/>
                  </a:cubicBezTo>
                  <a:cubicBezTo>
                    <a:pt x="5366" y="8372"/>
                    <a:pt x="5399" y="9445"/>
                    <a:pt x="5561" y="10225"/>
                  </a:cubicBezTo>
                  <a:cubicBezTo>
                    <a:pt x="5626" y="10551"/>
                    <a:pt x="5691" y="10843"/>
                    <a:pt x="5821" y="11038"/>
                  </a:cubicBezTo>
                  <a:cubicBezTo>
                    <a:pt x="5886" y="11136"/>
                    <a:pt x="5919" y="11234"/>
                    <a:pt x="6016" y="11299"/>
                  </a:cubicBezTo>
                  <a:cubicBezTo>
                    <a:pt x="7025" y="11038"/>
                    <a:pt x="7968" y="10551"/>
                    <a:pt x="8748" y="9868"/>
                  </a:cubicBezTo>
                  <a:cubicBezTo>
                    <a:pt x="9008" y="9217"/>
                    <a:pt x="9073" y="8404"/>
                    <a:pt x="8748" y="7494"/>
                  </a:cubicBezTo>
                  <a:cubicBezTo>
                    <a:pt x="8716" y="7429"/>
                    <a:pt x="8683" y="7331"/>
                    <a:pt x="8651" y="7266"/>
                  </a:cubicBezTo>
                  <a:cubicBezTo>
                    <a:pt x="8325" y="6778"/>
                    <a:pt x="7903" y="6063"/>
                    <a:pt x="7480" y="5152"/>
                  </a:cubicBezTo>
                  <a:cubicBezTo>
                    <a:pt x="6309" y="2648"/>
                    <a:pt x="6667" y="1510"/>
                    <a:pt x="5691" y="697"/>
                  </a:cubicBezTo>
                  <a:cubicBezTo>
                    <a:pt x="5100" y="215"/>
                    <a:pt x="4279" y="1"/>
                    <a:pt x="35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25"/>
            <p:cNvSpPr/>
            <p:nvPr/>
          </p:nvSpPr>
          <p:spPr>
            <a:xfrm>
              <a:off x="4750617" y="2972156"/>
              <a:ext cx="641772" cy="641823"/>
            </a:xfrm>
            <a:custGeom>
              <a:rect b="b" l="l" r="r" t="t"/>
              <a:pathLst>
                <a:path extrusionOk="0" h="12554" w="12553">
                  <a:moveTo>
                    <a:pt x="6277" y="1"/>
                  </a:moveTo>
                  <a:cubicBezTo>
                    <a:pt x="2829" y="1"/>
                    <a:pt x="0" y="2798"/>
                    <a:pt x="0" y="6277"/>
                  </a:cubicBezTo>
                  <a:cubicBezTo>
                    <a:pt x="0" y="7285"/>
                    <a:pt x="228" y="8228"/>
                    <a:pt x="651" y="9074"/>
                  </a:cubicBezTo>
                  <a:cubicBezTo>
                    <a:pt x="1691" y="11155"/>
                    <a:pt x="3805" y="12553"/>
                    <a:pt x="6277" y="12553"/>
                  </a:cubicBezTo>
                  <a:cubicBezTo>
                    <a:pt x="8748" y="12553"/>
                    <a:pt x="10894" y="11155"/>
                    <a:pt x="11902" y="9074"/>
                  </a:cubicBezTo>
                  <a:cubicBezTo>
                    <a:pt x="12325" y="8228"/>
                    <a:pt x="12553" y="7285"/>
                    <a:pt x="12553" y="6277"/>
                  </a:cubicBezTo>
                  <a:cubicBezTo>
                    <a:pt x="12553" y="2798"/>
                    <a:pt x="9756" y="1"/>
                    <a:pt x="62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25"/>
            <p:cNvSpPr/>
            <p:nvPr/>
          </p:nvSpPr>
          <p:spPr>
            <a:xfrm>
              <a:off x="4783848" y="3406105"/>
              <a:ext cx="575310" cy="207874"/>
            </a:xfrm>
            <a:custGeom>
              <a:rect b="b" l="l" r="r" t="t"/>
              <a:pathLst>
                <a:path extrusionOk="0" h="4066" w="11253">
                  <a:moveTo>
                    <a:pt x="5627" y="1"/>
                  </a:moveTo>
                  <a:cubicBezTo>
                    <a:pt x="3480" y="1"/>
                    <a:pt x="1497" y="228"/>
                    <a:pt x="1" y="586"/>
                  </a:cubicBezTo>
                  <a:cubicBezTo>
                    <a:pt x="1041" y="2667"/>
                    <a:pt x="3155" y="4065"/>
                    <a:pt x="5627" y="4065"/>
                  </a:cubicBezTo>
                  <a:cubicBezTo>
                    <a:pt x="8098" y="4065"/>
                    <a:pt x="10244" y="2667"/>
                    <a:pt x="11252" y="586"/>
                  </a:cubicBezTo>
                  <a:cubicBezTo>
                    <a:pt x="9757" y="228"/>
                    <a:pt x="7805" y="1"/>
                    <a:pt x="56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25"/>
            <p:cNvSpPr/>
            <p:nvPr/>
          </p:nvSpPr>
          <p:spPr>
            <a:xfrm>
              <a:off x="4986712" y="3159631"/>
              <a:ext cx="196218" cy="314930"/>
            </a:xfrm>
            <a:custGeom>
              <a:rect b="b" l="l" r="r" t="t"/>
              <a:pathLst>
                <a:path extrusionOk="0" h="6160" w="3838">
                  <a:moveTo>
                    <a:pt x="2907" y="0"/>
                  </a:moveTo>
                  <a:cubicBezTo>
                    <a:pt x="2699" y="0"/>
                    <a:pt x="2488" y="41"/>
                    <a:pt x="2276" y="41"/>
                  </a:cubicBezTo>
                  <a:cubicBezTo>
                    <a:pt x="1724" y="74"/>
                    <a:pt x="1236" y="236"/>
                    <a:pt x="1138" y="887"/>
                  </a:cubicBezTo>
                  <a:cubicBezTo>
                    <a:pt x="1138" y="984"/>
                    <a:pt x="1106" y="1082"/>
                    <a:pt x="1041" y="1147"/>
                  </a:cubicBezTo>
                  <a:cubicBezTo>
                    <a:pt x="961" y="1305"/>
                    <a:pt x="904" y="1507"/>
                    <a:pt x="710" y="1507"/>
                  </a:cubicBezTo>
                  <a:cubicBezTo>
                    <a:pt x="665" y="1507"/>
                    <a:pt x="614" y="1496"/>
                    <a:pt x="553" y="1472"/>
                  </a:cubicBezTo>
                  <a:cubicBezTo>
                    <a:pt x="529" y="1460"/>
                    <a:pt x="504" y="1455"/>
                    <a:pt x="478" y="1455"/>
                  </a:cubicBezTo>
                  <a:cubicBezTo>
                    <a:pt x="360" y="1455"/>
                    <a:pt x="234" y="1566"/>
                    <a:pt x="260" y="1700"/>
                  </a:cubicBezTo>
                  <a:cubicBezTo>
                    <a:pt x="390" y="2187"/>
                    <a:pt x="130" y="2708"/>
                    <a:pt x="423" y="3163"/>
                  </a:cubicBezTo>
                  <a:cubicBezTo>
                    <a:pt x="423" y="3358"/>
                    <a:pt x="390" y="3553"/>
                    <a:pt x="423" y="3748"/>
                  </a:cubicBezTo>
                  <a:cubicBezTo>
                    <a:pt x="520" y="4171"/>
                    <a:pt x="520" y="4561"/>
                    <a:pt x="130" y="4822"/>
                  </a:cubicBezTo>
                  <a:cubicBezTo>
                    <a:pt x="33" y="4887"/>
                    <a:pt x="0" y="5017"/>
                    <a:pt x="98" y="5114"/>
                  </a:cubicBezTo>
                  <a:cubicBezTo>
                    <a:pt x="228" y="5244"/>
                    <a:pt x="1366" y="6090"/>
                    <a:pt x="2049" y="6155"/>
                  </a:cubicBezTo>
                  <a:cubicBezTo>
                    <a:pt x="2092" y="6158"/>
                    <a:pt x="2134" y="6160"/>
                    <a:pt x="2176" y="6160"/>
                  </a:cubicBezTo>
                  <a:cubicBezTo>
                    <a:pt x="2955" y="6160"/>
                    <a:pt x="3502" y="5596"/>
                    <a:pt x="3317" y="4887"/>
                  </a:cubicBezTo>
                  <a:cubicBezTo>
                    <a:pt x="2732" y="4561"/>
                    <a:pt x="2667" y="4106"/>
                    <a:pt x="3187" y="3748"/>
                  </a:cubicBezTo>
                  <a:cubicBezTo>
                    <a:pt x="3285" y="3683"/>
                    <a:pt x="3382" y="3553"/>
                    <a:pt x="3415" y="3423"/>
                  </a:cubicBezTo>
                  <a:cubicBezTo>
                    <a:pt x="3675" y="2350"/>
                    <a:pt x="3837" y="1277"/>
                    <a:pt x="3512" y="204"/>
                  </a:cubicBezTo>
                  <a:cubicBezTo>
                    <a:pt x="3317" y="41"/>
                    <a:pt x="3114" y="0"/>
                    <a:pt x="2907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25"/>
            <p:cNvSpPr/>
            <p:nvPr/>
          </p:nvSpPr>
          <p:spPr>
            <a:xfrm>
              <a:off x="4928481" y="3075224"/>
              <a:ext cx="272752" cy="246167"/>
            </a:xfrm>
            <a:custGeom>
              <a:rect b="b" l="l" r="r" t="t"/>
              <a:pathLst>
                <a:path extrusionOk="0" h="4815" w="5335">
                  <a:moveTo>
                    <a:pt x="2781" y="1"/>
                  </a:moveTo>
                  <a:cubicBezTo>
                    <a:pt x="2627" y="1"/>
                    <a:pt x="2470" y="11"/>
                    <a:pt x="2310" y="34"/>
                  </a:cubicBezTo>
                  <a:cubicBezTo>
                    <a:pt x="814" y="229"/>
                    <a:pt x="1" y="1530"/>
                    <a:pt x="521" y="2928"/>
                  </a:cubicBezTo>
                  <a:cubicBezTo>
                    <a:pt x="554" y="3025"/>
                    <a:pt x="586" y="3156"/>
                    <a:pt x="619" y="3286"/>
                  </a:cubicBezTo>
                  <a:cubicBezTo>
                    <a:pt x="846" y="3838"/>
                    <a:pt x="911" y="4489"/>
                    <a:pt x="1562" y="4814"/>
                  </a:cubicBezTo>
                  <a:cubicBezTo>
                    <a:pt x="1464" y="4359"/>
                    <a:pt x="1724" y="3903"/>
                    <a:pt x="1497" y="3416"/>
                  </a:cubicBezTo>
                  <a:cubicBezTo>
                    <a:pt x="1451" y="3301"/>
                    <a:pt x="1519" y="3186"/>
                    <a:pt x="1620" y="3186"/>
                  </a:cubicBezTo>
                  <a:cubicBezTo>
                    <a:pt x="1662" y="3186"/>
                    <a:pt x="1709" y="3205"/>
                    <a:pt x="1757" y="3253"/>
                  </a:cubicBezTo>
                  <a:cubicBezTo>
                    <a:pt x="1847" y="3323"/>
                    <a:pt x="1915" y="3350"/>
                    <a:pt x="1969" y="3350"/>
                  </a:cubicBezTo>
                  <a:cubicBezTo>
                    <a:pt x="2090" y="3350"/>
                    <a:pt x="2135" y="3213"/>
                    <a:pt x="2180" y="3123"/>
                  </a:cubicBezTo>
                  <a:cubicBezTo>
                    <a:pt x="2310" y="2895"/>
                    <a:pt x="2407" y="2668"/>
                    <a:pt x="2440" y="2408"/>
                  </a:cubicBezTo>
                  <a:cubicBezTo>
                    <a:pt x="2505" y="2180"/>
                    <a:pt x="2635" y="2050"/>
                    <a:pt x="2863" y="1985"/>
                  </a:cubicBezTo>
                  <a:cubicBezTo>
                    <a:pt x="3155" y="1855"/>
                    <a:pt x="3456" y="1822"/>
                    <a:pt x="3757" y="1822"/>
                  </a:cubicBezTo>
                  <a:cubicBezTo>
                    <a:pt x="4058" y="1822"/>
                    <a:pt x="4359" y="1855"/>
                    <a:pt x="4651" y="1855"/>
                  </a:cubicBezTo>
                  <a:cubicBezTo>
                    <a:pt x="5237" y="1595"/>
                    <a:pt x="5334" y="1074"/>
                    <a:pt x="4814" y="717"/>
                  </a:cubicBezTo>
                  <a:cubicBezTo>
                    <a:pt x="4193" y="258"/>
                    <a:pt x="3528" y="1"/>
                    <a:pt x="27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5"/>
            <p:cNvSpPr/>
            <p:nvPr/>
          </p:nvSpPr>
          <p:spPr>
            <a:xfrm>
              <a:off x="5048216" y="3316329"/>
              <a:ext cx="93150" cy="79857"/>
            </a:xfrm>
            <a:custGeom>
              <a:rect b="b" l="l" r="r" t="t"/>
              <a:pathLst>
                <a:path extrusionOk="0" h="1562" w="1822">
                  <a:moveTo>
                    <a:pt x="0" y="0"/>
                  </a:moveTo>
                  <a:lnTo>
                    <a:pt x="0" y="0"/>
                  </a:lnTo>
                  <a:cubicBezTo>
                    <a:pt x="195" y="586"/>
                    <a:pt x="683" y="1074"/>
                    <a:pt x="1464" y="1431"/>
                  </a:cubicBezTo>
                  <a:cubicBezTo>
                    <a:pt x="1561" y="1464"/>
                    <a:pt x="1659" y="1529"/>
                    <a:pt x="1756" y="1561"/>
                  </a:cubicBezTo>
                  <a:cubicBezTo>
                    <a:pt x="1724" y="1236"/>
                    <a:pt x="1691" y="911"/>
                    <a:pt x="1821" y="878"/>
                  </a:cubicBezTo>
                  <a:cubicBezTo>
                    <a:pt x="1626" y="748"/>
                    <a:pt x="1366" y="748"/>
                    <a:pt x="1073" y="683"/>
                  </a:cubicBezTo>
                  <a:cubicBezTo>
                    <a:pt x="781" y="586"/>
                    <a:pt x="391" y="423"/>
                    <a:pt x="0" y="0"/>
                  </a:cubicBezTo>
                  <a:close/>
                </a:path>
              </a:pathLst>
            </a:custGeom>
            <a:solidFill>
              <a:srgbClr val="81554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5"/>
            <p:cNvSpPr/>
            <p:nvPr/>
          </p:nvSpPr>
          <p:spPr>
            <a:xfrm>
              <a:off x="4983389" y="3216584"/>
              <a:ext cx="63190" cy="63242"/>
            </a:xfrm>
            <a:custGeom>
              <a:rect b="b" l="l" r="r" t="t"/>
              <a:pathLst>
                <a:path extrusionOk="0" h="1237" w="1236">
                  <a:moveTo>
                    <a:pt x="618" y="0"/>
                  </a:moveTo>
                  <a:cubicBezTo>
                    <a:pt x="260" y="0"/>
                    <a:pt x="0" y="260"/>
                    <a:pt x="0" y="618"/>
                  </a:cubicBezTo>
                  <a:cubicBezTo>
                    <a:pt x="0" y="943"/>
                    <a:pt x="260" y="1236"/>
                    <a:pt x="618" y="1236"/>
                  </a:cubicBezTo>
                  <a:cubicBezTo>
                    <a:pt x="943" y="1236"/>
                    <a:pt x="1236" y="943"/>
                    <a:pt x="1236" y="618"/>
                  </a:cubicBezTo>
                  <a:cubicBezTo>
                    <a:pt x="1236" y="260"/>
                    <a:pt x="943" y="0"/>
                    <a:pt x="618" y="0"/>
                  </a:cubicBezTo>
                  <a:close/>
                </a:path>
              </a:pathLst>
            </a:custGeom>
            <a:solidFill>
              <a:srgbClr val="B471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25"/>
            <p:cNvSpPr/>
            <p:nvPr/>
          </p:nvSpPr>
          <p:spPr>
            <a:xfrm>
              <a:off x="5556961" y="4145014"/>
              <a:ext cx="217844" cy="186555"/>
            </a:xfrm>
            <a:custGeom>
              <a:rect b="b" l="l" r="r" t="t"/>
              <a:pathLst>
                <a:path extrusionOk="0" h="3649" w="4261">
                  <a:moveTo>
                    <a:pt x="3922" y="0"/>
                  </a:moveTo>
                  <a:cubicBezTo>
                    <a:pt x="3822" y="0"/>
                    <a:pt x="3732" y="114"/>
                    <a:pt x="3643" y="181"/>
                  </a:cubicBezTo>
                  <a:cubicBezTo>
                    <a:pt x="3447" y="344"/>
                    <a:pt x="3252" y="507"/>
                    <a:pt x="3057" y="669"/>
                  </a:cubicBezTo>
                  <a:cubicBezTo>
                    <a:pt x="2374" y="1287"/>
                    <a:pt x="1886" y="2067"/>
                    <a:pt x="1301" y="2815"/>
                  </a:cubicBezTo>
                  <a:cubicBezTo>
                    <a:pt x="943" y="2490"/>
                    <a:pt x="878" y="2002"/>
                    <a:pt x="553" y="1742"/>
                  </a:cubicBezTo>
                  <a:cubicBezTo>
                    <a:pt x="461" y="1650"/>
                    <a:pt x="369" y="1558"/>
                    <a:pt x="266" y="1558"/>
                  </a:cubicBezTo>
                  <a:cubicBezTo>
                    <a:pt x="223" y="1558"/>
                    <a:pt x="178" y="1574"/>
                    <a:pt x="130" y="1612"/>
                  </a:cubicBezTo>
                  <a:cubicBezTo>
                    <a:pt x="0" y="1710"/>
                    <a:pt x="98" y="1872"/>
                    <a:pt x="195" y="1970"/>
                  </a:cubicBezTo>
                  <a:cubicBezTo>
                    <a:pt x="521" y="2425"/>
                    <a:pt x="781" y="2848"/>
                    <a:pt x="943" y="3401"/>
                  </a:cubicBezTo>
                  <a:cubicBezTo>
                    <a:pt x="1007" y="3575"/>
                    <a:pt x="1093" y="3649"/>
                    <a:pt x="1188" y="3649"/>
                  </a:cubicBezTo>
                  <a:cubicBezTo>
                    <a:pt x="1287" y="3649"/>
                    <a:pt x="1396" y="3567"/>
                    <a:pt x="1496" y="3433"/>
                  </a:cubicBezTo>
                  <a:cubicBezTo>
                    <a:pt x="1789" y="3011"/>
                    <a:pt x="2017" y="2588"/>
                    <a:pt x="2309" y="2198"/>
                  </a:cubicBezTo>
                  <a:cubicBezTo>
                    <a:pt x="2764" y="1580"/>
                    <a:pt x="3252" y="994"/>
                    <a:pt x="3870" y="507"/>
                  </a:cubicBezTo>
                  <a:cubicBezTo>
                    <a:pt x="3968" y="441"/>
                    <a:pt x="4260" y="311"/>
                    <a:pt x="4065" y="84"/>
                  </a:cubicBezTo>
                  <a:cubicBezTo>
                    <a:pt x="4015" y="23"/>
                    <a:pt x="3968" y="0"/>
                    <a:pt x="39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25"/>
            <p:cNvSpPr/>
            <p:nvPr/>
          </p:nvSpPr>
          <p:spPr>
            <a:xfrm>
              <a:off x="5508750" y="2549659"/>
              <a:ext cx="312578" cy="316157"/>
            </a:xfrm>
            <a:custGeom>
              <a:rect b="b" l="l" r="r" t="t"/>
              <a:pathLst>
                <a:path extrusionOk="0" h="6184" w="6114">
                  <a:moveTo>
                    <a:pt x="1073" y="623"/>
                  </a:moveTo>
                  <a:cubicBezTo>
                    <a:pt x="1724" y="655"/>
                    <a:pt x="2374" y="655"/>
                    <a:pt x="3025" y="655"/>
                  </a:cubicBezTo>
                  <a:lnTo>
                    <a:pt x="5073" y="655"/>
                  </a:lnTo>
                  <a:cubicBezTo>
                    <a:pt x="5431" y="655"/>
                    <a:pt x="5594" y="785"/>
                    <a:pt x="5594" y="1143"/>
                  </a:cubicBezTo>
                  <a:cubicBezTo>
                    <a:pt x="5561" y="2476"/>
                    <a:pt x="5561" y="3777"/>
                    <a:pt x="5561" y="5111"/>
                  </a:cubicBezTo>
                  <a:cubicBezTo>
                    <a:pt x="5594" y="5468"/>
                    <a:pt x="5398" y="5631"/>
                    <a:pt x="5073" y="5631"/>
                  </a:cubicBezTo>
                  <a:cubicBezTo>
                    <a:pt x="4854" y="5626"/>
                    <a:pt x="4635" y="5624"/>
                    <a:pt x="4416" y="5624"/>
                  </a:cubicBezTo>
                  <a:cubicBezTo>
                    <a:pt x="3861" y="5624"/>
                    <a:pt x="3306" y="5636"/>
                    <a:pt x="2750" y="5636"/>
                  </a:cubicBezTo>
                  <a:cubicBezTo>
                    <a:pt x="2159" y="5636"/>
                    <a:pt x="1567" y="5622"/>
                    <a:pt x="976" y="5566"/>
                  </a:cubicBezTo>
                  <a:cubicBezTo>
                    <a:pt x="618" y="5533"/>
                    <a:pt x="521" y="5403"/>
                    <a:pt x="521" y="5045"/>
                  </a:cubicBezTo>
                  <a:cubicBezTo>
                    <a:pt x="521" y="3745"/>
                    <a:pt x="553" y="2444"/>
                    <a:pt x="521" y="1143"/>
                  </a:cubicBezTo>
                  <a:cubicBezTo>
                    <a:pt x="521" y="753"/>
                    <a:pt x="683" y="623"/>
                    <a:pt x="1073" y="623"/>
                  </a:cubicBezTo>
                  <a:close/>
                  <a:moveTo>
                    <a:pt x="487" y="1"/>
                  </a:moveTo>
                  <a:cubicBezTo>
                    <a:pt x="137" y="1"/>
                    <a:pt x="0" y="170"/>
                    <a:pt x="0" y="558"/>
                  </a:cubicBezTo>
                  <a:cubicBezTo>
                    <a:pt x="0" y="2249"/>
                    <a:pt x="0" y="3940"/>
                    <a:pt x="0" y="5631"/>
                  </a:cubicBezTo>
                  <a:cubicBezTo>
                    <a:pt x="0" y="5956"/>
                    <a:pt x="65" y="6151"/>
                    <a:pt x="456" y="6151"/>
                  </a:cubicBezTo>
                  <a:cubicBezTo>
                    <a:pt x="2179" y="6151"/>
                    <a:pt x="3903" y="6151"/>
                    <a:pt x="5594" y="6184"/>
                  </a:cubicBezTo>
                  <a:cubicBezTo>
                    <a:pt x="5951" y="6184"/>
                    <a:pt x="6049" y="6054"/>
                    <a:pt x="6049" y="5728"/>
                  </a:cubicBezTo>
                  <a:cubicBezTo>
                    <a:pt x="6049" y="4005"/>
                    <a:pt x="6081" y="2281"/>
                    <a:pt x="6114" y="590"/>
                  </a:cubicBezTo>
                  <a:cubicBezTo>
                    <a:pt x="6114" y="178"/>
                    <a:pt x="5981" y="33"/>
                    <a:pt x="5643" y="33"/>
                  </a:cubicBezTo>
                  <a:cubicBezTo>
                    <a:pt x="5607" y="33"/>
                    <a:pt x="5569" y="34"/>
                    <a:pt x="5529" y="37"/>
                  </a:cubicBezTo>
                  <a:lnTo>
                    <a:pt x="3057" y="37"/>
                  </a:lnTo>
                  <a:cubicBezTo>
                    <a:pt x="3057" y="37"/>
                    <a:pt x="3057" y="5"/>
                    <a:pt x="3057" y="5"/>
                  </a:cubicBezTo>
                  <a:cubicBezTo>
                    <a:pt x="2515" y="5"/>
                    <a:pt x="1973" y="19"/>
                    <a:pt x="1421" y="19"/>
                  </a:cubicBezTo>
                  <a:cubicBezTo>
                    <a:pt x="1146" y="19"/>
                    <a:pt x="867" y="16"/>
                    <a:pt x="586" y="5"/>
                  </a:cubicBezTo>
                  <a:cubicBezTo>
                    <a:pt x="551" y="2"/>
                    <a:pt x="518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5"/>
            <p:cNvSpPr/>
            <p:nvPr/>
          </p:nvSpPr>
          <p:spPr>
            <a:xfrm>
              <a:off x="5498780" y="2229003"/>
              <a:ext cx="831292" cy="63242"/>
            </a:xfrm>
            <a:custGeom>
              <a:rect b="b" l="l" r="r" t="t"/>
              <a:pathLst>
                <a:path extrusionOk="0" h="1237" w="16260">
                  <a:moveTo>
                    <a:pt x="585" y="1"/>
                  </a:moveTo>
                  <a:cubicBezTo>
                    <a:pt x="260" y="1"/>
                    <a:pt x="0" y="293"/>
                    <a:pt x="0" y="619"/>
                  </a:cubicBezTo>
                  <a:cubicBezTo>
                    <a:pt x="0" y="944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76"/>
                    <a:pt x="16227" y="619"/>
                  </a:cubicBezTo>
                  <a:cubicBezTo>
                    <a:pt x="16227" y="293"/>
                    <a:pt x="15967" y="1"/>
                    <a:pt x="15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5"/>
            <p:cNvSpPr/>
            <p:nvPr/>
          </p:nvSpPr>
          <p:spPr>
            <a:xfrm>
              <a:off x="5498780" y="2342091"/>
              <a:ext cx="831292" cy="63190"/>
            </a:xfrm>
            <a:custGeom>
              <a:rect b="b" l="l" r="r" t="t"/>
              <a:pathLst>
                <a:path extrusionOk="0" h="1236" w="16260">
                  <a:moveTo>
                    <a:pt x="585" y="0"/>
                  </a:moveTo>
                  <a:cubicBezTo>
                    <a:pt x="260" y="0"/>
                    <a:pt x="0" y="293"/>
                    <a:pt x="0" y="618"/>
                  </a:cubicBezTo>
                  <a:cubicBezTo>
                    <a:pt x="0" y="943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76"/>
                    <a:pt x="16227" y="618"/>
                  </a:cubicBezTo>
                  <a:cubicBezTo>
                    <a:pt x="16227" y="293"/>
                    <a:pt x="15967" y="0"/>
                    <a:pt x="156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5"/>
            <p:cNvSpPr/>
            <p:nvPr/>
          </p:nvSpPr>
          <p:spPr>
            <a:xfrm>
              <a:off x="5498780" y="2456765"/>
              <a:ext cx="452252" cy="61606"/>
            </a:xfrm>
            <a:custGeom>
              <a:rect b="b" l="l" r="r" t="t"/>
              <a:pathLst>
                <a:path extrusionOk="0" h="1205" w="8846">
                  <a:moveTo>
                    <a:pt x="585" y="1"/>
                  </a:moveTo>
                  <a:cubicBezTo>
                    <a:pt x="260" y="1"/>
                    <a:pt x="0" y="261"/>
                    <a:pt x="0" y="586"/>
                  </a:cubicBezTo>
                  <a:cubicBezTo>
                    <a:pt x="0" y="911"/>
                    <a:pt x="260" y="1204"/>
                    <a:pt x="585" y="1204"/>
                  </a:cubicBezTo>
                  <a:lnTo>
                    <a:pt x="8228" y="1204"/>
                  </a:lnTo>
                  <a:cubicBezTo>
                    <a:pt x="8553" y="1204"/>
                    <a:pt x="8845" y="911"/>
                    <a:pt x="8845" y="586"/>
                  </a:cubicBezTo>
                  <a:cubicBezTo>
                    <a:pt x="8845" y="261"/>
                    <a:pt x="8553" y="1"/>
                    <a:pt x="8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5"/>
            <p:cNvSpPr/>
            <p:nvPr/>
          </p:nvSpPr>
          <p:spPr>
            <a:xfrm>
              <a:off x="5508750" y="3309478"/>
              <a:ext cx="312578" cy="316157"/>
            </a:xfrm>
            <a:custGeom>
              <a:rect b="b" l="l" r="r" t="t"/>
              <a:pathLst>
                <a:path extrusionOk="0" h="6184" w="6114">
                  <a:moveTo>
                    <a:pt x="1073" y="622"/>
                  </a:moveTo>
                  <a:cubicBezTo>
                    <a:pt x="1724" y="655"/>
                    <a:pt x="2374" y="655"/>
                    <a:pt x="3025" y="655"/>
                  </a:cubicBezTo>
                  <a:lnTo>
                    <a:pt x="5073" y="655"/>
                  </a:lnTo>
                  <a:cubicBezTo>
                    <a:pt x="5431" y="655"/>
                    <a:pt x="5594" y="752"/>
                    <a:pt x="5594" y="1143"/>
                  </a:cubicBezTo>
                  <a:cubicBezTo>
                    <a:pt x="5561" y="2443"/>
                    <a:pt x="5561" y="3777"/>
                    <a:pt x="5561" y="5110"/>
                  </a:cubicBezTo>
                  <a:cubicBezTo>
                    <a:pt x="5591" y="5438"/>
                    <a:pt x="5429" y="5602"/>
                    <a:pt x="5152" y="5602"/>
                  </a:cubicBezTo>
                  <a:cubicBezTo>
                    <a:pt x="5127" y="5602"/>
                    <a:pt x="5100" y="5600"/>
                    <a:pt x="5073" y="5598"/>
                  </a:cubicBezTo>
                  <a:cubicBezTo>
                    <a:pt x="4912" y="5594"/>
                    <a:pt x="4751" y="5592"/>
                    <a:pt x="4589" y="5592"/>
                  </a:cubicBezTo>
                  <a:cubicBezTo>
                    <a:pt x="3861" y="5592"/>
                    <a:pt x="3133" y="5624"/>
                    <a:pt x="2405" y="5624"/>
                  </a:cubicBezTo>
                  <a:cubicBezTo>
                    <a:pt x="1929" y="5624"/>
                    <a:pt x="1452" y="5611"/>
                    <a:pt x="976" y="5565"/>
                  </a:cubicBezTo>
                  <a:cubicBezTo>
                    <a:pt x="618" y="5533"/>
                    <a:pt x="521" y="5403"/>
                    <a:pt x="521" y="5045"/>
                  </a:cubicBezTo>
                  <a:cubicBezTo>
                    <a:pt x="521" y="3744"/>
                    <a:pt x="553" y="2443"/>
                    <a:pt x="521" y="1143"/>
                  </a:cubicBezTo>
                  <a:cubicBezTo>
                    <a:pt x="521" y="752"/>
                    <a:pt x="683" y="622"/>
                    <a:pt x="1073" y="622"/>
                  </a:cubicBezTo>
                  <a:close/>
                  <a:moveTo>
                    <a:pt x="487" y="0"/>
                  </a:moveTo>
                  <a:cubicBezTo>
                    <a:pt x="137" y="0"/>
                    <a:pt x="0" y="169"/>
                    <a:pt x="0" y="557"/>
                  </a:cubicBezTo>
                  <a:cubicBezTo>
                    <a:pt x="0" y="2248"/>
                    <a:pt x="0" y="3939"/>
                    <a:pt x="0" y="5630"/>
                  </a:cubicBezTo>
                  <a:cubicBezTo>
                    <a:pt x="0" y="5955"/>
                    <a:pt x="65" y="6151"/>
                    <a:pt x="456" y="6151"/>
                  </a:cubicBezTo>
                  <a:cubicBezTo>
                    <a:pt x="2179" y="6151"/>
                    <a:pt x="3903" y="6151"/>
                    <a:pt x="5594" y="6183"/>
                  </a:cubicBezTo>
                  <a:cubicBezTo>
                    <a:pt x="5951" y="6183"/>
                    <a:pt x="6049" y="6053"/>
                    <a:pt x="6049" y="5728"/>
                  </a:cubicBezTo>
                  <a:cubicBezTo>
                    <a:pt x="6049" y="4004"/>
                    <a:pt x="6081" y="2281"/>
                    <a:pt x="6114" y="590"/>
                  </a:cubicBezTo>
                  <a:cubicBezTo>
                    <a:pt x="6114" y="178"/>
                    <a:pt x="5981" y="32"/>
                    <a:pt x="5643" y="32"/>
                  </a:cubicBezTo>
                  <a:cubicBezTo>
                    <a:pt x="5607" y="32"/>
                    <a:pt x="5569" y="34"/>
                    <a:pt x="5529" y="37"/>
                  </a:cubicBezTo>
                  <a:lnTo>
                    <a:pt x="3057" y="37"/>
                  </a:lnTo>
                  <a:cubicBezTo>
                    <a:pt x="3057" y="37"/>
                    <a:pt x="3057" y="4"/>
                    <a:pt x="3057" y="4"/>
                  </a:cubicBezTo>
                  <a:cubicBezTo>
                    <a:pt x="2515" y="4"/>
                    <a:pt x="1973" y="19"/>
                    <a:pt x="1421" y="19"/>
                  </a:cubicBezTo>
                  <a:cubicBezTo>
                    <a:pt x="1146" y="19"/>
                    <a:pt x="867" y="15"/>
                    <a:pt x="586" y="4"/>
                  </a:cubicBezTo>
                  <a:cubicBezTo>
                    <a:pt x="551" y="2"/>
                    <a:pt x="518" y="0"/>
                    <a:pt x="48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5"/>
            <p:cNvSpPr/>
            <p:nvPr/>
          </p:nvSpPr>
          <p:spPr>
            <a:xfrm>
              <a:off x="5498780" y="2988822"/>
              <a:ext cx="831292" cy="63190"/>
            </a:xfrm>
            <a:custGeom>
              <a:rect b="b" l="l" r="r" t="t"/>
              <a:pathLst>
                <a:path extrusionOk="0" h="1236" w="16260">
                  <a:moveTo>
                    <a:pt x="585" y="0"/>
                  </a:moveTo>
                  <a:cubicBezTo>
                    <a:pt x="260" y="0"/>
                    <a:pt x="0" y="293"/>
                    <a:pt x="0" y="618"/>
                  </a:cubicBezTo>
                  <a:cubicBezTo>
                    <a:pt x="0" y="943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43"/>
                    <a:pt x="16227" y="618"/>
                  </a:cubicBezTo>
                  <a:cubicBezTo>
                    <a:pt x="16227" y="293"/>
                    <a:pt x="15967" y="0"/>
                    <a:pt x="156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5"/>
            <p:cNvSpPr/>
            <p:nvPr/>
          </p:nvSpPr>
          <p:spPr>
            <a:xfrm>
              <a:off x="5498780" y="3101860"/>
              <a:ext cx="831292" cy="63242"/>
            </a:xfrm>
            <a:custGeom>
              <a:rect b="b" l="l" r="r" t="t"/>
              <a:pathLst>
                <a:path extrusionOk="0" h="1237" w="16260">
                  <a:moveTo>
                    <a:pt x="585" y="0"/>
                  </a:moveTo>
                  <a:cubicBezTo>
                    <a:pt x="260" y="0"/>
                    <a:pt x="0" y="293"/>
                    <a:pt x="0" y="618"/>
                  </a:cubicBezTo>
                  <a:cubicBezTo>
                    <a:pt x="0" y="944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44"/>
                    <a:pt x="16227" y="618"/>
                  </a:cubicBezTo>
                  <a:cubicBezTo>
                    <a:pt x="16227" y="293"/>
                    <a:pt x="15967" y="0"/>
                    <a:pt x="1564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5"/>
            <p:cNvSpPr/>
            <p:nvPr/>
          </p:nvSpPr>
          <p:spPr>
            <a:xfrm>
              <a:off x="5498780" y="3216584"/>
              <a:ext cx="452252" cy="61554"/>
            </a:xfrm>
            <a:custGeom>
              <a:rect b="b" l="l" r="r" t="t"/>
              <a:pathLst>
                <a:path extrusionOk="0" h="1204" w="8846">
                  <a:moveTo>
                    <a:pt x="585" y="0"/>
                  </a:moveTo>
                  <a:cubicBezTo>
                    <a:pt x="260" y="0"/>
                    <a:pt x="0" y="260"/>
                    <a:pt x="0" y="586"/>
                  </a:cubicBezTo>
                  <a:cubicBezTo>
                    <a:pt x="0" y="911"/>
                    <a:pt x="260" y="1204"/>
                    <a:pt x="585" y="1204"/>
                  </a:cubicBezTo>
                  <a:lnTo>
                    <a:pt x="8228" y="1204"/>
                  </a:lnTo>
                  <a:cubicBezTo>
                    <a:pt x="8553" y="1204"/>
                    <a:pt x="8845" y="911"/>
                    <a:pt x="8845" y="586"/>
                  </a:cubicBezTo>
                  <a:cubicBezTo>
                    <a:pt x="8845" y="260"/>
                    <a:pt x="8553" y="0"/>
                    <a:pt x="822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5"/>
            <p:cNvSpPr/>
            <p:nvPr/>
          </p:nvSpPr>
          <p:spPr>
            <a:xfrm>
              <a:off x="5508750" y="4069247"/>
              <a:ext cx="312578" cy="316157"/>
            </a:xfrm>
            <a:custGeom>
              <a:rect b="b" l="l" r="r" t="t"/>
              <a:pathLst>
                <a:path extrusionOk="0" h="6184" w="6114">
                  <a:moveTo>
                    <a:pt x="3025" y="623"/>
                  </a:moveTo>
                  <a:lnTo>
                    <a:pt x="3025" y="655"/>
                  </a:lnTo>
                  <a:lnTo>
                    <a:pt x="5073" y="655"/>
                  </a:lnTo>
                  <a:cubicBezTo>
                    <a:pt x="5108" y="652"/>
                    <a:pt x="5141" y="650"/>
                    <a:pt x="5172" y="650"/>
                  </a:cubicBezTo>
                  <a:cubicBezTo>
                    <a:pt x="5461" y="650"/>
                    <a:pt x="5594" y="791"/>
                    <a:pt x="5594" y="1143"/>
                  </a:cubicBezTo>
                  <a:cubicBezTo>
                    <a:pt x="5561" y="2444"/>
                    <a:pt x="5561" y="3777"/>
                    <a:pt x="5561" y="5078"/>
                  </a:cubicBezTo>
                  <a:cubicBezTo>
                    <a:pt x="5591" y="5436"/>
                    <a:pt x="5429" y="5602"/>
                    <a:pt x="5151" y="5602"/>
                  </a:cubicBezTo>
                  <a:cubicBezTo>
                    <a:pt x="5126" y="5602"/>
                    <a:pt x="5100" y="5601"/>
                    <a:pt x="5073" y="5598"/>
                  </a:cubicBezTo>
                  <a:cubicBezTo>
                    <a:pt x="4912" y="5594"/>
                    <a:pt x="4751" y="5593"/>
                    <a:pt x="4589" y="5593"/>
                  </a:cubicBezTo>
                  <a:cubicBezTo>
                    <a:pt x="3861" y="5593"/>
                    <a:pt x="3133" y="5625"/>
                    <a:pt x="2405" y="5625"/>
                  </a:cubicBezTo>
                  <a:cubicBezTo>
                    <a:pt x="1929" y="5625"/>
                    <a:pt x="1452" y="5611"/>
                    <a:pt x="976" y="5566"/>
                  </a:cubicBezTo>
                  <a:cubicBezTo>
                    <a:pt x="618" y="5501"/>
                    <a:pt x="521" y="5371"/>
                    <a:pt x="521" y="5045"/>
                  </a:cubicBezTo>
                  <a:cubicBezTo>
                    <a:pt x="521" y="3745"/>
                    <a:pt x="553" y="2444"/>
                    <a:pt x="521" y="1143"/>
                  </a:cubicBezTo>
                  <a:cubicBezTo>
                    <a:pt x="521" y="720"/>
                    <a:pt x="683" y="623"/>
                    <a:pt x="1073" y="623"/>
                  </a:cubicBezTo>
                  <a:cubicBezTo>
                    <a:pt x="1290" y="634"/>
                    <a:pt x="1507" y="637"/>
                    <a:pt x="1724" y="637"/>
                  </a:cubicBezTo>
                  <a:cubicBezTo>
                    <a:pt x="2157" y="637"/>
                    <a:pt x="2591" y="623"/>
                    <a:pt x="3025" y="623"/>
                  </a:cubicBezTo>
                  <a:close/>
                  <a:moveTo>
                    <a:pt x="487" y="1"/>
                  </a:moveTo>
                  <a:cubicBezTo>
                    <a:pt x="137" y="1"/>
                    <a:pt x="0" y="170"/>
                    <a:pt x="0" y="558"/>
                  </a:cubicBezTo>
                  <a:cubicBezTo>
                    <a:pt x="0" y="2249"/>
                    <a:pt x="0" y="3940"/>
                    <a:pt x="0" y="5631"/>
                  </a:cubicBezTo>
                  <a:cubicBezTo>
                    <a:pt x="0" y="5956"/>
                    <a:pt x="65" y="6151"/>
                    <a:pt x="456" y="6151"/>
                  </a:cubicBezTo>
                  <a:cubicBezTo>
                    <a:pt x="2179" y="6151"/>
                    <a:pt x="3903" y="6151"/>
                    <a:pt x="5594" y="6184"/>
                  </a:cubicBezTo>
                  <a:cubicBezTo>
                    <a:pt x="5951" y="6184"/>
                    <a:pt x="6049" y="6053"/>
                    <a:pt x="6049" y="5728"/>
                  </a:cubicBezTo>
                  <a:cubicBezTo>
                    <a:pt x="6049" y="4005"/>
                    <a:pt x="6081" y="2281"/>
                    <a:pt x="6114" y="590"/>
                  </a:cubicBezTo>
                  <a:cubicBezTo>
                    <a:pt x="6114" y="135"/>
                    <a:pt x="5951" y="5"/>
                    <a:pt x="5529" y="5"/>
                  </a:cubicBezTo>
                  <a:cubicBezTo>
                    <a:pt x="4716" y="37"/>
                    <a:pt x="3870" y="37"/>
                    <a:pt x="3057" y="37"/>
                  </a:cubicBezTo>
                  <a:cubicBezTo>
                    <a:pt x="3057" y="5"/>
                    <a:pt x="3057" y="5"/>
                    <a:pt x="3057" y="5"/>
                  </a:cubicBezTo>
                  <a:lnTo>
                    <a:pt x="586" y="5"/>
                  </a:lnTo>
                  <a:cubicBezTo>
                    <a:pt x="551" y="2"/>
                    <a:pt x="518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5"/>
            <p:cNvSpPr/>
            <p:nvPr/>
          </p:nvSpPr>
          <p:spPr>
            <a:xfrm>
              <a:off x="5498780" y="3748591"/>
              <a:ext cx="831292" cy="63242"/>
            </a:xfrm>
            <a:custGeom>
              <a:rect b="b" l="l" r="r" t="t"/>
              <a:pathLst>
                <a:path extrusionOk="0" h="1237" w="16260">
                  <a:moveTo>
                    <a:pt x="585" y="1"/>
                  </a:moveTo>
                  <a:cubicBezTo>
                    <a:pt x="260" y="1"/>
                    <a:pt x="0" y="293"/>
                    <a:pt x="0" y="618"/>
                  </a:cubicBezTo>
                  <a:cubicBezTo>
                    <a:pt x="0" y="944"/>
                    <a:pt x="260" y="1236"/>
                    <a:pt x="585" y="1236"/>
                  </a:cubicBezTo>
                  <a:lnTo>
                    <a:pt x="15642" y="1236"/>
                  </a:lnTo>
                  <a:cubicBezTo>
                    <a:pt x="15967" y="1236"/>
                    <a:pt x="16260" y="944"/>
                    <a:pt x="16227" y="618"/>
                  </a:cubicBezTo>
                  <a:cubicBezTo>
                    <a:pt x="16227" y="293"/>
                    <a:pt x="15967" y="1"/>
                    <a:pt x="15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5"/>
            <p:cNvSpPr/>
            <p:nvPr/>
          </p:nvSpPr>
          <p:spPr>
            <a:xfrm>
              <a:off x="5498780" y="3861628"/>
              <a:ext cx="831292" cy="63242"/>
            </a:xfrm>
            <a:custGeom>
              <a:rect b="b" l="l" r="r" t="t"/>
              <a:pathLst>
                <a:path extrusionOk="0" h="1237" w="16260">
                  <a:moveTo>
                    <a:pt x="585" y="1"/>
                  </a:moveTo>
                  <a:cubicBezTo>
                    <a:pt x="260" y="1"/>
                    <a:pt x="0" y="294"/>
                    <a:pt x="0" y="619"/>
                  </a:cubicBezTo>
                  <a:cubicBezTo>
                    <a:pt x="0" y="944"/>
                    <a:pt x="260" y="1237"/>
                    <a:pt x="585" y="1237"/>
                  </a:cubicBezTo>
                  <a:lnTo>
                    <a:pt x="15642" y="1237"/>
                  </a:lnTo>
                  <a:cubicBezTo>
                    <a:pt x="15967" y="1237"/>
                    <a:pt x="16260" y="944"/>
                    <a:pt x="16227" y="619"/>
                  </a:cubicBezTo>
                  <a:cubicBezTo>
                    <a:pt x="16227" y="294"/>
                    <a:pt x="15967" y="1"/>
                    <a:pt x="1564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5"/>
            <p:cNvSpPr/>
            <p:nvPr/>
          </p:nvSpPr>
          <p:spPr>
            <a:xfrm>
              <a:off x="5498780" y="3976353"/>
              <a:ext cx="452252" cy="59918"/>
            </a:xfrm>
            <a:custGeom>
              <a:rect b="b" l="l" r="r" t="t"/>
              <a:pathLst>
                <a:path extrusionOk="0" h="1172" w="8846">
                  <a:moveTo>
                    <a:pt x="585" y="1"/>
                  </a:moveTo>
                  <a:cubicBezTo>
                    <a:pt x="260" y="1"/>
                    <a:pt x="0" y="261"/>
                    <a:pt x="0" y="586"/>
                  </a:cubicBezTo>
                  <a:cubicBezTo>
                    <a:pt x="0" y="911"/>
                    <a:pt x="260" y="1171"/>
                    <a:pt x="585" y="1171"/>
                  </a:cubicBezTo>
                  <a:lnTo>
                    <a:pt x="8228" y="1171"/>
                  </a:lnTo>
                  <a:cubicBezTo>
                    <a:pt x="8553" y="1171"/>
                    <a:pt x="8845" y="911"/>
                    <a:pt x="8845" y="586"/>
                  </a:cubicBezTo>
                  <a:cubicBezTo>
                    <a:pt x="8845" y="261"/>
                    <a:pt x="8553" y="1"/>
                    <a:pt x="822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5"/>
            <p:cNvSpPr/>
            <p:nvPr/>
          </p:nvSpPr>
          <p:spPr>
            <a:xfrm>
              <a:off x="5635080" y="684516"/>
              <a:ext cx="819687" cy="1182112"/>
            </a:xfrm>
            <a:custGeom>
              <a:rect b="b" l="l" r="r" t="t"/>
              <a:pathLst>
                <a:path extrusionOk="0" h="23122" w="16033">
                  <a:moveTo>
                    <a:pt x="11253" y="0"/>
                  </a:moveTo>
                  <a:lnTo>
                    <a:pt x="1" y="2634"/>
                  </a:lnTo>
                  <a:lnTo>
                    <a:pt x="4749" y="23121"/>
                  </a:lnTo>
                  <a:lnTo>
                    <a:pt x="16033" y="20487"/>
                  </a:lnTo>
                  <a:lnTo>
                    <a:pt x="1125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5"/>
            <p:cNvSpPr/>
            <p:nvPr/>
          </p:nvSpPr>
          <p:spPr>
            <a:xfrm>
              <a:off x="5773066" y="859057"/>
              <a:ext cx="542078" cy="832980"/>
            </a:xfrm>
            <a:custGeom>
              <a:rect b="b" l="l" r="r" t="t"/>
              <a:pathLst>
                <a:path extrusionOk="0" h="16293" w="10603">
                  <a:moveTo>
                    <a:pt x="7220" y="1"/>
                  </a:moveTo>
                  <a:lnTo>
                    <a:pt x="1" y="1692"/>
                  </a:lnTo>
                  <a:lnTo>
                    <a:pt x="3415" y="16293"/>
                  </a:lnTo>
                  <a:lnTo>
                    <a:pt x="10602" y="14634"/>
                  </a:lnTo>
                  <a:lnTo>
                    <a:pt x="722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5"/>
            <p:cNvSpPr/>
            <p:nvPr/>
          </p:nvSpPr>
          <p:spPr>
            <a:xfrm>
              <a:off x="4866978" y="-1059562"/>
              <a:ext cx="1283544" cy="2272915"/>
            </a:xfrm>
            <a:custGeom>
              <a:rect b="b" l="l" r="r" t="t"/>
              <a:pathLst>
                <a:path extrusionOk="0" h="44458" w="25106">
                  <a:moveTo>
                    <a:pt x="4553" y="1"/>
                  </a:moveTo>
                  <a:cubicBezTo>
                    <a:pt x="3480" y="1269"/>
                    <a:pt x="2537" y="2668"/>
                    <a:pt x="1366" y="3838"/>
                  </a:cubicBezTo>
                  <a:cubicBezTo>
                    <a:pt x="163" y="5042"/>
                    <a:pt x="1" y="5985"/>
                    <a:pt x="911" y="7578"/>
                  </a:cubicBezTo>
                  <a:cubicBezTo>
                    <a:pt x="3643" y="12261"/>
                    <a:pt x="6082" y="17106"/>
                    <a:pt x="8683" y="21854"/>
                  </a:cubicBezTo>
                  <a:cubicBezTo>
                    <a:pt x="9561" y="23480"/>
                    <a:pt x="10472" y="25009"/>
                    <a:pt x="10407" y="26927"/>
                  </a:cubicBezTo>
                  <a:cubicBezTo>
                    <a:pt x="10407" y="27382"/>
                    <a:pt x="10537" y="27870"/>
                    <a:pt x="10700" y="28358"/>
                  </a:cubicBezTo>
                  <a:cubicBezTo>
                    <a:pt x="11220" y="30049"/>
                    <a:pt x="12228" y="31512"/>
                    <a:pt x="13301" y="32911"/>
                  </a:cubicBezTo>
                  <a:cubicBezTo>
                    <a:pt x="13821" y="33594"/>
                    <a:pt x="14374" y="34277"/>
                    <a:pt x="14602" y="35155"/>
                  </a:cubicBezTo>
                  <a:cubicBezTo>
                    <a:pt x="14895" y="36065"/>
                    <a:pt x="15480" y="36878"/>
                    <a:pt x="15805" y="37789"/>
                  </a:cubicBezTo>
                  <a:cubicBezTo>
                    <a:pt x="16651" y="39545"/>
                    <a:pt x="17464" y="41333"/>
                    <a:pt x="18277" y="43122"/>
                  </a:cubicBezTo>
                  <a:cubicBezTo>
                    <a:pt x="18504" y="43675"/>
                    <a:pt x="18927" y="44065"/>
                    <a:pt x="19447" y="44325"/>
                  </a:cubicBezTo>
                  <a:cubicBezTo>
                    <a:pt x="19650" y="44416"/>
                    <a:pt x="19846" y="44457"/>
                    <a:pt x="20035" y="44457"/>
                  </a:cubicBezTo>
                  <a:cubicBezTo>
                    <a:pt x="20453" y="44457"/>
                    <a:pt x="20835" y="44258"/>
                    <a:pt x="21171" y="43967"/>
                  </a:cubicBezTo>
                  <a:cubicBezTo>
                    <a:pt x="21529" y="43675"/>
                    <a:pt x="21594" y="41951"/>
                    <a:pt x="21464" y="41594"/>
                  </a:cubicBezTo>
                  <a:cubicBezTo>
                    <a:pt x="20911" y="39935"/>
                    <a:pt x="20358" y="38277"/>
                    <a:pt x="19708" y="36651"/>
                  </a:cubicBezTo>
                  <a:cubicBezTo>
                    <a:pt x="19643" y="36423"/>
                    <a:pt x="19610" y="36260"/>
                    <a:pt x="19643" y="36130"/>
                  </a:cubicBezTo>
                  <a:lnTo>
                    <a:pt x="19643" y="36098"/>
                  </a:lnTo>
                  <a:cubicBezTo>
                    <a:pt x="19675" y="35870"/>
                    <a:pt x="19838" y="35707"/>
                    <a:pt x="20033" y="35675"/>
                  </a:cubicBezTo>
                  <a:cubicBezTo>
                    <a:pt x="20911" y="35350"/>
                    <a:pt x="21821" y="35252"/>
                    <a:pt x="22699" y="35090"/>
                  </a:cubicBezTo>
                  <a:cubicBezTo>
                    <a:pt x="23415" y="34960"/>
                    <a:pt x="24098" y="34764"/>
                    <a:pt x="24813" y="34602"/>
                  </a:cubicBezTo>
                  <a:cubicBezTo>
                    <a:pt x="24813" y="34504"/>
                    <a:pt x="24813" y="34439"/>
                    <a:pt x="24813" y="34342"/>
                  </a:cubicBezTo>
                  <a:cubicBezTo>
                    <a:pt x="24911" y="32976"/>
                    <a:pt x="24976" y="31610"/>
                    <a:pt x="25041" y="30244"/>
                  </a:cubicBezTo>
                  <a:cubicBezTo>
                    <a:pt x="25106" y="29301"/>
                    <a:pt x="24813" y="28488"/>
                    <a:pt x="24228" y="27740"/>
                  </a:cubicBezTo>
                  <a:cubicBezTo>
                    <a:pt x="22667" y="25789"/>
                    <a:pt x="20716" y="24228"/>
                    <a:pt x="18992" y="22472"/>
                  </a:cubicBezTo>
                  <a:cubicBezTo>
                    <a:pt x="17886" y="21366"/>
                    <a:pt x="16716" y="20358"/>
                    <a:pt x="16098" y="18797"/>
                  </a:cubicBezTo>
                  <a:cubicBezTo>
                    <a:pt x="14797" y="15545"/>
                    <a:pt x="13334" y="12326"/>
                    <a:pt x="11968" y="9106"/>
                  </a:cubicBezTo>
                  <a:cubicBezTo>
                    <a:pt x="11317" y="7578"/>
                    <a:pt x="10602" y="6082"/>
                    <a:pt x="10082" y="4521"/>
                  </a:cubicBezTo>
                  <a:cubicBezTo>
                    <a:pt x="8228" y="3025"/>
                    <a:pt x="6375" y="1497"/>
                    <a:pt x="4553" y="1"/>
                  </a:cubicBezTo>
                  <a:close/>
                </a:path>
              </a:pathLst>
            </a:custGeom>
            <a:solidFill>
              <a:srgbClr val="FFCBA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5"/>
            <p:cNvSpPr/>
            <p:nvPr/>
          </p:nvSpPr>
          <p:spPr>
            <a:xfrm>
              <a:off x="5517032" y="737686"/>
              <a:ext cx="199592" cy="419021"/>
            </a:xfrm>
            <a:custGeom>
              <a:rect b="b" l="l" r="r" t="t"/>
              <a:pathLst>
                <a:path extrusionOk="0" h="8196" w="3904">
                  <a:moveTo>
                    <a:pt x="1887" y="1"/>
                  </a:moveTo>
                  <a:cubicBezTo>
                    <a:pt x="619" y="228"/>
                    <a:pt x="1" y="1009"/>
                    <a:pt x="391" y="2017"/>
                  </a:cubicBezTo>
                  <a:cubicBezTo>
                    <a:pt x="651" y="2700"/>
                    <a:pt x="781" y="3415"/>
                    <a:pt x="1106" y="4098"/>
                  </a:cubicBezTo>
                  <a:cubicBezTo>
                    <a:pt x="1432" y="4748"/>
                    <a:pt x="1789" y="5464"/>
                    <a:pt x="1854" y="6114"/>
                  </a:cubicBezTo>
                  <a:cubicBezTo>
                    <a:pt x="1919" y="6797"/>
                    <a:pt x="2017" y="6927"/>
                    <a:pt x="2212" y="7220"/>
                  </a:cubicBezTo>
                  <a:cubicBezTo>
                    <a:pt x="2602" y="7838"/>
                    <a:pt x="3318" y="8098"/>
                    <a:pt x="3903" y="8196"/>
                  </a:cubicBezTo>
                  <a:cubicBezTo>
                    <a:pt x="3448" y="4521"/>
                    <a:pt x="3220" y="3220"/>
                    <a:pt x="3123" y="2992"/>
                  </a:cubicBezTo>
                  <a:cubicBezTo>
                    <a:pt x="3090" y="2927"/>
                    <a:pt x="3025" y="2732"/>
                    <a:pt x="3090" y="2602"/>
                  </a:cubicBezTo>
                  <a:cubicBezTo>
                    <a:pt x="3123" y="2537"/>
                    <a:pt x="3155" y="2505"/>
                    <a:pt x="3253" y="2472"/>
                  </a:cubicBezTo>
                  <a:cubicBezTo>
                    <a:pt x="2798" y="1659"/>
                    <a:pt x="2602" y="684"/>
                    <a:pt x="1887" y="1"/>
                  </a:cubicBezTo>
                  <a:close/>
                </a:path>
              </a:pathLst>
            </a:custGeom>
            <a:solidFill>
              <a:srgbClr val="F9BD9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5"/>
            <p:cNvSpPr/>
            <p:nvPr/>
          </p:nvSpPr>
          <p:spPr>
            <a:xfrm>
              <a:off x="5812995" y="1045101"/>
              <a:ext cx="143048" cy="133896"/>
            </a:xfrm>
            <a:custGeom>
              <a:rect b="b" l="l" r="r" t="t"/>
              <a:pathLst>
                <a:path extrusionOk="0" h="2619" w="2798">
                  <a:moveTo>
                    <a:pt x="1355" y="0"/>
                  </a:moveTo>
                  <a:cubicBezTo>
                    <a:pt x="1327" y="0"/>
                    <a:pt x="1298" y="1"/>
                    <a:pt x="1269" y="4"/>
                  </a:cubicBezTo>
                  <a:cubicBezTo>
                    <a:pt x="1008" y="36"/>
                    <a:pt x="781" y="166"/>
                    <a:pt x="586" y="329"/>
                  </a:cubicBezTo>
                  <a:cubicBezTo>
                    <a:pt x="0" y="882"/>
                    <a:pt x="326" y="1565"/>
                    <a:pt x="521" y="2183"/>
                  </a:cubicBezTo>
                  <a:cubicBezTo>
                    <a:pt x="586" y="2378"/>
                    <a:pt x="683" y="2475"/>
                    <a:pt x="781" y="2540"/>
                  </a:cubicBezTo>
                  <a:cubicBezTo>
                    <a:pt x="884" y="2599"/>
                    <a:pt x="994" y="2618"/>
                    <a:pt x="1101" y="2618"/>
                  </a:cubicBezTo>
                  <a:cubicBezTo>
                    <a:pt x="1231" y="2618"/>
                    <a:pt x="1357" y="2591"/>
                    <a:pt x="1464" y="2573"/>
                  </a:cubicBezTo>
                  <a:cubicBezTo>
                    <a:pt x="1756" y="2475"/>
                    <a:pt x="2342" y="2345"/>
                    <a:pt x="2537" y="1792"/>
                  </a:cubicBezTo>
                  <a:cubicBezTo>
                    <a:pt x="2797" y="1207"/>
                    <a:pt x="2472" y="524"/>
                    <a:pt x="2017" y="231"/>
                  </a:cubicBezTo>
                  <a:cubicBezTo>
                    <a:pt x="1926" y="171"/>
                    <a:pt x="1697" y="0"/>
                    <a:pt x="135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25"/>
            <p:cNvSpPr/>
            <p:nvPr/>
          </p:nvSpPr>
          <p:spPr>
            <a:xfrm>
              <a:off x="5917750" y="2764333"/>
              <a:ext cx="1807218" cy="184817"/>
            </a:xfrm>
            <a:custGeom>
              <a:rect b="b" l="l" r="r" t="t"/>
              <a:pathLst>
                <a:path extrusionOk="0" h="3615" w="35349">
                  <a:moveTo>
                    <a:pt x="6471" y="1"/>
                  </a:moveTo>
                  <a:lnTo>
                    <a:pt x="6471" y="33"/>
                  </a:lnTo>
                  <a:lnTo>
                    <a:pt x="4585" y="33"/>
                  </a:lnTo>
                  <a:cubicBezTo>
                    <a:pt x="4098" y="391"/>
                    <a:pt x="3610" y="749"/>
                    <a:pt x="3154" y="1107"/>
                  </a:cubicBezTo>
                  <a:cubicBezTo>
                    <a:pt x="2114" y="1920"/>
                    <a:pt x="976" y="2603"/>
                    <a:pt x="0" y="3513"/>
                  </a:cubicBezTo>
                  <a:cubicBezTo>
                    <a:pt x="130" y="3600"/>
                    <a:pt x="260" y="3614"/>
                    <a:pt x="400" y="3614"/>
                  </a:cubicBezTo>
                  <a:cubicBezTo>
                    <a:pt x="470" y="3614"/>
                    <a:pt x="542" y="3611"/>
                    <a:pt x="618" y="3611"/>
                  </a:cubicBezTo>
                  <a:lnTo>
                    <a:pt x="34699" y="3611"/>
                  </a:lnTo>
                  <a:cubicBezTo>
                    <a:pt x="34774" y="3611"/>
                    <a:pt x="34850" y="3614"/>
                    <a:pt x="34925" y="3614"/>
                  </a:cubicBezTo>
                  <a:cubicBezTo>
                    <a:pt x="35074" y="3614"/>
                    <a:pt x="35219" y="3600"/>
                    <a:pt x="35349" y="3513"/>
                  </a:cubicBezTo>
                  <a:cubicBezTo>
                    <a:pt x="35284" y="3448"/>
                    <a:pt x="35219" y="3350"/>
                    <a:pt x="35121" y="3285"/>
                  </a:cubicBezTo>
                  <a:cubicBezTo>
                    <a:pt x="33625" y="2180"/>
                    <a:pt x="32162" y="1107"/>
                    <a:pt x="3066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25"/>
            <p:cNvSpPr/>
            <p:nvPr/>
          </p:nvSpPr>
          <p:spPr>
            <a:xfrm>
              <a:off x="5980889" y="3150071"/>
              <a:ext cx="1639374" cy="1433187"/>
            </a:xfrm>
            <a:custGeom>
              <a:rect b="b" l="l" r="r" t="t"/>
              <a:pathLst>
                <a:path extrusionOk="0" h="28033" w="32066">
                  <a:moveTo>
                    <a:pt x="1" y="1"/>
                  </a:moveTo>
                  <a:lnTo>
                    <a:pt x="1" y="28032"/>
                  </a:lnTo>
                  <a:lnTo>
                    <a:pt x="32065" y="28032"/>
                  </a:lnTo>
                  <a:lnTo>
                    <a:pt x="3206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25"/>
            <p:cNvSpPr/>
            <p:nvPr/>
          </p:nvSpPr>
          <p:spPr>
            <a:xfrm>
              <a:off x="6531199" y="3552271"/>
              <a:ext cx="538755" cy="535534"/>
            </a:xfrm>
            <a:custGeom>
              <a:rect b="b" l="l" r="r" t="t"/>
              <a:pathLst>
                <a:path extrusionOk="0" h="10475" w="10538">
                  <a:moveTo>
                    <a:pt x="10059" y="0"/>
                  </a:moveTo>
                  <a:cubicBezTo>
                    <a:pt x="10001" y="0"/>
                    <a:pt x="9942" y="3"/>
                    <a:pt x="9887" y="3"/>
                  </a:cubicBezTo>
                  <a:lnTo>
                    <a:pt x="554" y="3"/>
                  </a:lnTo>
                  <a:cubicBezTo>
                    <a:pt x="66" y="3"/>
                    <a:pt x="1" y="166"/>
                    <a:pt x="1" y="589"/>
                  </a:cubicBezTo>
                  <a:cubicBezTo>
                    <a:pt x="1" y="3710"/>
                    <a:pt x="1" y="6800"/>
                    <a:pt x="1" y="9922"/>
                  </a:cubicBezTo>
                  <a:cubicBezTo>
                    <a:pt x="1" y="10377"/>
                    <a:pt x="163" y="10475"/>
                    <a:pt x="586" y="10475"/>
                  </a:cubicBezTo>
                  <a:lnTo>
                    <a:pt x="9854" y="10475"/>
                  </a:lnTo>
                  <a:cubicBezTo>
                    <a:pt x="10342" y="10475"/>
                    <a:pt x="10472" y="10344"/>
                    <a:pt x="10472" y="9857"/>
                  </a:cubicBezTo>
                  <a:cubicBezTo>
                    <a:pt x="10440" y="7548"/>
                    <a:pt x="10472" y="5239"/>
                    <a:pt x="10472" y="2930"/>
                  </a:cubicBezTo>
                  <a:cubicBezTo>
                    <a:pt x="10472" y="2767"/>
                    <a:pt x="10537" y="2540"/>
                    <a:pt x="10277" y="2442"/>
                  </a:cubicBezTo>
                  <a:cubicBezTo>
                    <a:pt x="9692" y="2735"/>
                    <a:pt x="9204" y="3158"/>
                    <a:pt x="9009" y="3808"/>
                  </a:cubicBezTo>
                  <a:cubicBezTo>
                    <a:pt x="8976" y="5369"/>
                    <a:pt x="9009" y="6930"/>
                    <a:pt x="9009" y="8491"/>
                  </a:cubicBezTo>
                  <a:cubicBezTo>
                    <a:pt x="9009" y="8914"/>
                    <a:pt x="8846" y="9109"/>
                    <a:pt x="8391" y="9109"/>
                  </a:cubicBezTo>
                  <a:cubicBezTo>
                    <a:pt x="7318" y="9092"/>
                    <a:pt x="6245" y="9084"/>
                    <a:pt x="5171" y="9084"/>
                  </a:cubicBezTo>
                  <a:cubicBezTo>
                    <a:pt x="4098" y="9084"/>
                    <a:pt x="3025" y="9092"/>
                    <a:pt x="1952" y="9109"/>
                  </a:cubicBezTo>
                  <a:cubicBezTo>
                    <a:pt x="1497" y="9109"/>
                    <a:pt x="1367" y="8914"/>
                    <a:pt x="1367" y="8491"/>
                  </a:cubicBezTo>
                  <a:cubicBezTo>
                    <a:pt x="1367" y="6345"/>
                    <a:pt x="1367" y="4198"/>
                    <a:pt x="1367" y="2052"/>
                  </a:cubicBezTo>
                  <a:cubicBezTo>
                    <a:pt x="1367" y="1434"/>
                    <a:pt x="1432" y="1369"/>
                    <a:pt x="2017" y="1369"/>
                  </a:cubicBezTo>
                  <a:lnTo>
                    <a:pt x="8358" y="1369"/>
                  </a:lnTo>
                  <a:cubicBezTo>
                    <a:pt x="8619" y="1369"/>
                    <a:pt x="8911" y="1402"/>
                    <a:pt x="9106" y="1629"/>
                  </a:cubicBezTo>
                  <a:cubicBezTo>
                    <a:pt x="9175" y="1675"/>
                    <a:pt x="9261" y="1721"/>
                    <a:pt x="9328" y="1721"/>
                  </a:cubicBezTo>
                  <a:cubicBezTo>
                    <a:pt x="9355" y="1721"/>
                    <a:pt x="9380" y="1713"/>
                    <a:pt x="9399" y="1694"/>
                  </a:cubicBezTo>
                  <a:cubicBezTo>
                    <a:pt x="9822" y="1337"/>
                    <a:pt x="10342" y="1044"/>
                    <a:pt x="10440" y="426"/>
                  </a:cubicBezTo>
                  <a:cubicBezTo>
                    <a:pt x="10491" y="41"/>
                    <a:pt x="10279" y="0"/>
                    <a:pt x="10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5"/>
            <p:cNvSpPr/>
            <p:nvPr/>
          </p:nvSpPr>
          <p:spPr>
            <a:xfrm>
              <a:off x="6642600" y="3573999"/>
              <a:ext cx="482211" cy="347497"/>
            </a:xfrm>
            <a:custGeom>
              <a:rect b="b" l="l" r="r" t="t"/>
              <a:pathLst>
                <a:path extrusionOk="0" h="6797" w="9432">
                  <a:moveTo>
                    <a:pt x="8261" y="1"/>
                  </a:moveTo>
                  <a:cubicBezTo>
                    <a:pt x="7935" y="456"/>
                    <a:pt x="7578" y="912"/>
                    <a:pt x="7090" y="1237"/>
                  </a:cubicBezTo>
                  <a:cubicBezTo>
                    <a:pt x="6895" y="1269"/>
                    <a:pt x="6732" y="1432"/>
                    <a:pt x="6602" y="1562"/>
                  </a:cubicBezTo>
                  <a:cubicBezTo>
                    <a:pt x="5529" y="2700"/>
                    <a:pt x="4293" y="3708"/>
                    <a:pt x="3123" y="4749"/>
                  </a:cubicBezTo>
                  <a:cubicBezTo>
                    <a:pt x="2974" y="4867"/>
                    <a:pt x="2860" y="4925"/>
                    <a:pt x="2761" y="4925"/>
                  </a:cubicBezTo>
                  <a:cubicBezTo>
                    <a:pt x="2642" y="4925"/>
                    <a:pt x="2546" y="4843"/>
                    <a:pt x="2440" y="4684"/>
                  </a:cubicBezTo>
                  <a:cubicBezTo>
                    <a:pt x="2114" y="4196"/>
                    <a:pt x="1789" y="3741"/>
                    <a:pt x="1431" y="3318"/>
                  </a:cubicBezTo>
                  <a:cubicBezTo>
                    <a:pt x="1243" y="3067"/>
                    <a:pt x="987" y="2937"/>
                    <a:pt x="751" y="2937"/>
                  </a:cubicBezTo>
                  <a:cubicBezTo>
                    <a:pt x="620" y="2937"/>
                    <a:pt x="495" y="2977"/>
                    <a:pt x="391" y="3058"/>
                  </a:cubicBezTo>
                  <a:cubicBezTo>
                    <a:pt x="66" y="3285"/>
                    <a:pt x="1" y="3773"/>
                    <a:pt x="293" y="4196"/>
                  </a:cubicBezTo>
                  <a:cubicBezTo>
                    <a:pt x="846" y="4911"/>
                    <a:pt x="1334" y="5692"/>
                    <a:pt x="1919" y="6375"/>
                  </a:cubicBezTo>
                  <a:cubicBezTo>
                    <a:pt x="2149" y="6657"/>
                    <a:pt x="2398" y="6796"/>
                    <a:pt x="2655" y="6796"/>
                  </a:cubicBezTo>
                  <a:cubicBezTo>
                    <a:pt x="2872" y="6796"/>
                    <a:pt x="3095" y="6698"/>
                    <a:pt x="3318" y="6505"/>
                  </a:cubicBezTo>
                  <a:cubicBezTo>
                    <a:pt x="4228" y="5789"/>
                    <a:pt x="5074" y="5042"/>
                    <a:pt x="5919" y="4261"/>
                  </a:cubicBezTo>
                  <a:cubicBezTo>
                    <a:pt x="6277" y="3903"/>
                    <a:pt x="6765" y="3643"/>
                    <a:pt x="6992" y="3123"/>
                  </a:cubicBezTo>
                  <a:cubicBezTo>
                    <a:pt x="7350" y="2765"/>
                    <a:pt x="7708" y="2375"/>
                    <a:pt x="8098" y="2017"/>
                  </a:cubicBezTo>
                  <a:cubicBezTo>
                    <a:pt x="8131" y="1952"/>
                    <a:pt x="8163" y="1887"/>
                    <a:pt x="8228" y="1855"/>
                  </a:cubicBezTo>
                  <a:cubicBezTo>
                    <a:pt x="8586" y="1594"/>
                    <a:pt x="8813" y="1237"/>
                    <a:pt x="9074" y="879"/>
                  </a:cubicBezTo>
                  <a:cubicBezTo>
                    <a:pt x="9431" y="391"/>
                    <a:pt x="9074" y="34"/>
                    <a:pt x="82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6592753" y="3613928"/>
              <a:ext cx="412323" cy="412374"/>
            </a:xfrm>
            <a:custGeom>
              <a:rect b="b" l="l" r="r" t="t"/>
              <a:pathLst>
                <a:path extrusionOk="0" h="8066" w="8065">
                  <a:moveTo>
                    <a:pt x="455" y="0"/>
                  </a:moveTo>
                  <a:cubicBezTo>
                    <a:pt x="98" y="0"/>
                    <a:pt x="0" y="98"/>
                    <a:pt x="0" y="456"/>
                  </a:cubicBezTo>
                  <a:cubicBezTo>
                    <a:pt x="0" y="2862"/>
                    <a:pt x="0" y="5236"/>
                    <a:pt x="0" y="7610"/>
                  </a:cubicBezTo>
                  <a:cubicBezTo>
                    <a:pt x="0" y="7968"/>
                    <a:pt x="98" y="8065"/>
                    <a:pt x="455" y="8065"/>
                  </a:cubicBezTo>
                  <a:lnTo>
                    <a:pt x="7545" y="8065"/>
                  </a:lnTo>
                  <a:cubicBezTo>
                    <a:pt x="7870" y="8065"/>
                    <a:pt x="8000" y="7968"/>
                    <a:pt x="8000" y="7643"/>
                  </a:cubicBezTo>
                  <a:cubicBezTo>
                    <a:pt x="7967" y="5887"/>
                    <a:pt x="7967" y="4098"/>
                    <a:pt x="7967" y="2342"/>
                  </a:cubicBezTo>
                  <a:cubicBezTo>
                    <a:pt x="6732" y="3415"/>
                    <a:pt x="5528" y="4488"/>
                    <a:pt x="4293" y="5529"/>
                  </a:cubicBezTo>
                  <a:cubicBezTo>
                    <a:pt x="4004" y="5803"/>
                    <a:pt x="3793" y="5941"/>
                    <a:pt x="3597" y="5941"/>
                  </a:cubicBezTo>
                  <a:cubicBezTo>
                    <a:pt x="3374" y="5941"/>
                    <a:pt x="3171" y="5762"/>
                    <a:pt x="2894" y="5399"/>
                  </a:cubicBezTo>
                  <a:cubicBezTo>
                    <a:pt x="2374" y="4716"/>
                    <a:pt x="1886" y="4000"/>
                    <a:pt x="1398" y="3317"/>
                  </a:cubicBezTo>
                  <a:cubicBezTo>
                    <a:pt x="1138" y="2992"/>
                    <a:pt x="1073" y="2635"/>
                    <a:pt x="1431" y="2374"/>
                  </a:cubicBezTo>
                  <a:cubicBezTo>
                    <a:pt x="1557" y="2290"/>
                    <a:pt x="1676" y="2254"/>
                    <a:pt x="1788" y="2254"/>
                  </a:cubicBezTo>
                  <a:cubicBezTo>
                    <a:pt x="2021" y="2254"/>
                    <a:pt x="2220" y="2414"/>
                    <a:pt x="2374" y="2635"/>
                  </a:cubicBezTo>
                  <a:cubicBezTo>
                    <a:pt x="2732" y="3122"/>
                    <a:pt x="3089" y="3610"/>
                    <a:pt x="3415" y="4098"/>
                  </a:cubicBezTo>
                  <a:cubicBezTo>
                    <a:pt x="3525" y="4282"/>
                    <a:pt x="3625" y="4382"/>
                    <a:pt x="3744" y="4382"/>
                  </a:cubicBezTo>
                  <a:cubicBezTo>
                    <a:pt x="3835" y="4382"/>
                    <a:pt x="3938" y="4323"/>
                    <a:pt x="4065" y="4195"/>
                  </a:cubicBezTo>
                  <a:cubicBezTo>
                    <a:pt x="4585" y="3708"/>
                    <a:pt x="5171" y="3252"/>
                    <a:pt x="5691" y="2765"/>
                  </a:cubicBezTo>
                  <a:cubicBezTo>
                    <a:pt x="6504" y="2017"/>
                    <a:pt x="7382" y="1334"/>
                    <a:pt x="8065" y="456"/>
                  </a:cubicBezTo>
                  <a:cubicBezTo>
                    <a:pt x="7967" y="228"/>
                    <a:pt x="7902" y="0"/>
                    <a:pt x="7545" y="0"/>
                  </a:cubicBezTo>
                  <a:cubicBezTo>
                    <a:pt x="6753" y="11"/>
                    <a:pt x="5966" y="15"/>
                    <a:pt x="5179" y="15"/>
                  </a:cubicBezTo>
                  <a:cubicBezTo>
                    <a:pt x="3606" y="15"/>
                    <a:pt x="2038" y="0"/>
                    <a:pt x="4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5914427" y="2943935"/>
              <a:ext cx="1812228" cy="370759"/>
            </a:xfrm>
            <a:custGeom>
              <a:rect b="b" l="l" r="r" t="t"/>
              <a:pathLst>
                <a:path extrusionOk="0" h="7252" w="35447">
                  <a:moveTo>
                    <a:pt x="0" y="0"/>
                  </a:moveTo>
                  <a:lnTo>
                    <a:pt x="0" y="7252"/>
                  </a:lnTo>
                  <a:lnTo>
                    <a:pt x="35446" y="7252"/>
                  </a:lnTo>
                  <a:lnTo>
                    <a:pt x="3544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6358294" y="1867191"/>
              <a:ext cx="1050823" cy="1008594"/>
            </a:xfrm>
            <a:custGeom>
              <a:rect b="b" l="l" r="r" t="t"/>
              <a:pathLst>
                <a:path extrusionOk="0" h="19728" w="20554">
                  <a:moveTo>
                    <a:pt x="10044" y="1"/>
                  </a:moveTo>
                  <a:cubicBezTo>
                    <a:pt x="9878" y="1"/>
                    <a:pt x="9760" y="137"/>
                    <a:pt x="9562" y="444"/>
                  </a:cubicBezTo>
                  <a:cubicBezTo>
                    <a:pt x="8911" y="1517"/>
                    <a:pt x="8261" y="2590"/>
                    <a:pt x="7610" y="3696"/>
                  </a:cubicBezTo>
                  <a:cubicBezTo>
                    <a:pt x="5984" y="6330"/>
                    <a:pt x="4358" y="8964"/>
                    <a:pt x="2765" y="11598"/>
                  </a:cubicBezTo>
                  <a:cubicBezTo>
                    <a:pt x="1887" y="12996"/>
                    <a:pt x="1041" y="14427"/>
                    <a:pt x="163" y="15825"/>
                  </a:cubicBezTo>
                  <a:cubicBezTo>
                    <a:pt x="1" y="16118"/>
                    <a:pt x="33" y="16248"/>
                    <a:pt x="326" y="16476"/>
                  </a:cubicBezTo>
                  <a:cubicBezTo>
                    <a:pt x="749" y="16736"/>
                    <a:pt x="4976" y="19468"/>
                    <a:pt x="5236" y="19598"/>
                  </a:cubicBezTo>
                  <a:cubicBezTo>
                    <a:pt x="5497" y="19695"/>
                    <a:pt x="5757" y="19728"/>
                    <a:pt x="6017" y="19728"/>
                  </a:cubicBezTo>
                  <a:lnTo>
                    <a:pt x="11838" y="19728"/>
                  </a:lnTo>
                  <a:cubicBezTo>
                    <a:pt x="12131" y="19728"/>
                    <a:pt x="12391" y="19728"/>
                    <a:pt x="12618" y="19565"/>
                  </a:cubicBezTo>
                  <a:cubicBezTo>
                    <a:pt x="12781" y="19435"/>
                    <a:pt x="12911" y="19273"/>
                    <a:pt x="13009" y="19077"/>
                  </a:cubicBezTo>
                  <a:cubicBezTo>
                    <a:pt x="13074" y="18947"/>
                    <a:pt x="14992" y="15500"/>
                    <a:pt x="15448" y="14785"/>
                  </a:cubicBezTo>
                  <a:cubicBezTo>
                    <a:pt x="17074" y="12151"/>
                    <a:pt x="18700" y="9517"/>
                    <a:pt x="20358" y="6883"/>
                  </a:cubicBezTo>
                  <a:cubicBezTo>
                    <a:pt x="20553" y="6557"/>
                    <a:pt x="20553" y="6330"/>
                    <a:pt x="20195" y="6135"/>
                  </a:cubicBezTo>
                  <a:cubicBezTo>
                    <a:pt x="19382" y="5647"/>
                    <a:pt x="18602" y="5159"/>
                    <a:pt x="17822" y="4671"/>
                  </a:cubicBezTo>
                  <a:cubicBezTo>
                    <a:pt x="15415" y="3208"/>
                    <a:pt x="13009" y="1712"/>
                    <a:pt x="10602" y="249"/>
                  </a:cubicBezTo>
                  <a:cubicBezTo>
                    <a:pt x="10341" y="89"/>
                    <a:pt x="10177" y="1"/>
                    <a:pt x="1004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6559471" y="2064431"/>
              <a:ext cx="645146" cy="753174"/>
            </a:xfrm>
            <a:custGeom>
              <a:rect b="b" l="l" r="r" t="t"/>
              <a:pathLst>
                <a:path extrusionOk="0" h="14732" w="12619">
                  <a:moveTo>
                    <a:pt x="7220" y="0"/>
                  </a:moveTo>
                  <a:cubicBezTo>
                    <a:pt x="7025" y="65"/>
                    <a:pt x="6927" y="195"/>
                    <a:pt x="6830" y="358"/>
                  </a:cubicBezTo>
                  <a:cubicBezTo>
                    <a:pt x="6472" y="976"/>
                    <a:pt x="6082" y="1626"/>
                    <a:pt x="5692" y="2244"/>
                  </a:cubicBezTo>
                  <a:cubicBezTo>
                    <a:pt x="3968" y="5073"/>
                    <a:pt x="2212" y="7902"/>
                    <a:pt x="456" y="10699"/>
                  </a:cubicBezTo>
                  <a:cubicBezTo>
                    <a:pt x="1" y="11447"/>
                    <a:pt x="66" y="11610"/>
                    <a:pt x="814" y="12065"/>
                  </a:cubicBezTo>
                  <a:cubicBezTo>
                    <a:pt x="2179" y="12878"/>
                    <a:pt x="3545" y="13723"/>
                    <a:pt x="4944" y="14569"/>
                  </a:cubicBezTo>
                  <a:cubicBezTo>
                    <a:pt x="5115" y="14669"/>
                    <a:pt x="5267" y="14731"/>
                    <a:pt x="5407" y="14731"/>
                  </a:cubicBezTo>
                  <a:cubicBezTo>
                    <a:pt x="5584" y="14731"/>
                    <a:pt x="5741" y="14629"/>
                    <a:pt x="5887" y="14374"/>
                  </a:cubicBezTo>
                  <a:cubicBezTo>
                    <a:pt x="6407" y="13463"/>
                    <a:pt x="6960" y="12585"/>
                    <a:pt x="7513" y="11707"/>
                  </a:cubicBezTo>
                  <a:cubicBezTo>
                    <a:pt x="9106" y="9106"/>
                    <a:pt x="10700" y="6504"/>
                    <a:pt x="12326" y="3903"/>
                  </a:cubicBezTo>
                  <a:cubicBezTo>
                    <a:pt x="12618" y="3480"/>
                    <a:pt x="12521" y="3285"/>
                    <a:pt x="12130" y="3025"/>
                  </a:cubicBezTo>
                  <a:cubicBezTo>
                    <a:pt x="10537" y="2049"/>
                    <a:pt x="8944" y="1073"/>
                    <a:pt x="7383" y="98"/>
                  </a:cubicBezTo>
                  <a:cubicBezTo>
                    <a:pt x="7318" y="65"/>
                    <a:pt x="7253" y="33"/>
                    <a:pt x="72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7164637" y="1896486"/>
              <a:ext cx="380779" cy="157976"/>
            </a:xfrm>
            <a:custGeom>
              <a:rect b="b" l="l" r="r" t="t"/>
              <a:pathLst>
                <a:path extrusionOk="0" h="3090" w="7448">
                  <a:moveTo>
                    <a:pt x="7448" y="1"/>
                  </a:moveTo>
                  <a:lnTo>
                    <a:pt x="7448" y="1"/>
                  </a:lnTo>
                  <a:cubicBezTo>
                    <a:pt x="5034" y="2215"/>
                    <a:pt x="3882" y="2648"/>
                    <a:pt x="3017" y="2648"/>
                  </a:cubicBezTo>
                  <a:cubicBezTo>
                    <a:pt x="2462" y="2648"/>
                    <a:pt x="2026" y="2469"/>
                    <a:pt x="1450" y="2469"/>
                  </a:cubicBezTo>
                  <a:cubicBezTo>
                    <a:pt x="1172" y="2469"/>
                    <a:pt x="861" y="2511"/>
                    <a:pt x="489" y="2635"/>
                  </a:cubicBezTo>
                  <a:cubicBezTo>
                    <a:pt x="391" y="2667"/>
                    <a:pt x="293" y="2732"/>
                    <a:pt x="196" y="2797"/>
                  </a:cubicBezTo>
                  <a:cubicBezTo>
                    <a:pt x="131" y="2830"/>
                    <a:pt x="66" y="2862"/>
                    <a:pt x="1" y="2895"/>
                  </a:cubicBezTo>
                  <a:cubicBezTo>
                    <a:pt x="163" y="2960"/>
                    <a:pt x="326" y="2993"/>
                    <a:pt x="521" y="3058"/>
                  </a:cubicBezTo>
                  <a:cubicBezTo>
                    <a:pt x="698" y="3074"/>
                    <a:pt x="930" y="3089"/>
                    <a:pt x="1206" y="3089"/>
                  </a:cubicBezTo>
                  <a:cubicBezTo>
                    <a:pt x="1993" y="3089"/>
                    <a:pt x="3139" y="2970"/>
                    <a:pt x="4391" y="2440"/>
                  </a:cubicBezTo>
                  <a:cubicBezTo>
                    <a:pt x="6049" y="1692"/>
                    <a:pt x="7025" y="554"/>
                    <a:pt x="7448" y="1"/>
                  </a:cubicBezTo>
                  <a:close/>
                </a:path>
              </a:pathLst>
            </a:custGeom>
            <a:solidFill>
              <a:srgbClr val="7B38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6842090" y="1658754"/>
              <a:ext cx="932776" cy="562017"/>
            </a:xfrm>
            <a:custGeom>
              <a:rect b="b" l="l" r="r" t="t"/>
              <a:pathLst>
                <a:path extrusionOk="0" h="10993" w="18245">
                  <a:moveTo>
                    <a:pt x="6375" y="7578"/>
                  </a:moveTo>
                  <a:cubicBezTo>
                    <a:pt x="6389" y="7580"/>
                    <a:pt x="6403" y="7582"/>
                    <a:pt x="6418" y="7584"/>
                  </a:cubicBezTo>
                  <a:lnTo>
                    <a:pt x="6418" y="7584"/>
                  </a:lnTo>
                  <a:cubicBezTo>
                    <a:pt x="6414" y="7582"/>
                    <a:pt x="6411" y="7580"/>
                    <a:pt x="6407" y="7578"/>
                  </a:cubicBezTo>
                  <a:close/>
                  <a:moveTo>
                    <a:pt x="17236" y="0"/>
                  </a:moveTo>
                  <a:cubicBezTo>
                    <a:pt x="12326" y="33"/>
                    <a:pt x="3643" y="3285"/>
                    <a:pt x="1627" y="4098"/>
                  </a:cubicBezTo>
                  <a:cubicBezTo>
                    <a:pt x="1" y="4456"/>
                    <a:pt x="3318" y="5301"/>
                    <a:pt x="3806" y="5919"/>
                  </a:cubicBezTo>
                  <a:cubicBezTo>
                    <a:pt x="3318" y="6797"/>
                    <a:pt x="2375" y="7545"/>
                    <a:pt x="1952" y="8358"/>
                  </a:cubicBezTo>
                  <a:cubicBezTo>
                    <a:pt x="1952" y="8358"/>
                    <a:pt x="1985" y="8358"/>
                    <a:pt x="1985" y="8391"/>
                  </a:cubicBezTo>
                  <a:cubicBezTo>
                    <a:pt x="2082" y="8423"/>
                    <a:pt x="2180" y="8488"/>
                    <a:pt x="2245" y="8553"/>
                  </a:cubicBezTo>
                  <a:cubicBezTo>
                    <a:pt x="3112" y="9252"/>
                    <a:pt x="1911" y="10480"/>
                    <a:pt x="958" y="10480"/>
                  </a:cubicBezTo>
                  <a:cubicBezTo>
                    <a:pt x="802" y="10480"/>
                    <a:pt x="654" y="10447"/>
                    <a:pt x="521" y="10374"/>
                  </a:cubicBezTo>
                  <a:lnTo>
                    <a:pt x="521" y="10374"/>
                  </a:lnTo>
                  <a:cubicBezTo>
                    <a:pt x="131" y="10927"/>
                    <a:pt x="1204" y="10927"/>
                    <a:pt x="1594" y="10992"/>
                  </a:cubicBezTo>
                  <a:cubicBezTo>
                    <a:pt x="3968" y="10992"/>
                    <a:pt x="4619" y="8781"/>
                    <a:pt x="6245" y="7610"/>
                  </a:cubicBezTo>
                  <a:cubicBezTo>
                    <a:pt x="6245" y="7578"/>
                    <a:pt x="6277" y="7578"/>
                    <a:pt x="6310" y="7545"/>
                  </a:cubicBezTo>
                  <a:cubicBezTo>
                    <a:pt x="6375" y="7512"/>
                    <a:pt x="6440" y="7480"/>
                    <a:pt x="6505" y="7415"/>
                  </a:cubicBezTo>
                  <a:cubicBezTo>
                    <a:pt x="6570" y="7382"/>
                    <a:pt x="6668" y="7317"/>
                    <a:pt x="6765" y="7285"/>
                  </a:cubicBezTo>
                  <a:cubicBezTo>
                    <a:pt x="7149" y="7159"/>
                    <a:pt x="7467" y="7117"/>
                    <a:pt x="7751" y="7117"/>
                  </a:cubicBezTo>
                  <a:cubicBezTo>
                    <a:pt x="8320" y="7117"/>
                    <a:pt x="8752" y="7286"/>
                    <a:pt x="9297" y="7286"/>
                  </a:cubicBezTo>
                  <a:cubicBezTo>
                    <a:pt x="10163" y="7286"/>
                    <a:pt x="11314" y="6859"/>
                    <a:pt x="13757" y="4651"/>
                  </a:cubicBezTo>
                  <a:lnTo>
                    <a:pt x="13757" y="4651"/>
                  </a:lnTo>
                  <a:cubicBezTo>
                    <a:pt x="13724" y="4683"/>
                    <a:pt x="13692" y="4716"/>
                    <a:pt x="13659" y="4748"/>
                  </a:cubicBezTo>
                  <a:cubicBezTo>
                    <a:pt x="13204" y="5334"/>
                    <a:pt x="12261" y="6407"/>
                    <a:pt x="10667" y="7057"/>
                  </a:cubicBezTo>
                  <a:cubicBezTo>
                    <a:pt x="9560" y="7554"/>
                    <a:pt x="8508" y="7680"/>
                    <a:pt x="7690" y="7680"/>
                  </a:cubicBezTo>
                  <a:cubicBezTo>
                    <a:pt x="7144" y="7680"/>
                    <a:pt x="6702" y="7624"/>
                    <a:pt x="6418" y="7584"/>
                  </a:cubicBezTo>
                  <a:lnTo>
                    <a:pt x="6418" y="7584"/>
                  </a:lnTo>
                  <a:cubicBezTo>
                    <a:pt x="6807" y="7811"/>
                    <a:pt x="7323" y="8134"/>
                    <a:pt x="7936" y="8553"/>
                  </a:cubicBezTo>
                  <a:cubicBezTo>
                    <a:pt x="9184" y="9424"/>
                    <a:pt x="9785" y="10010"/>
                    <a:pt x="10385" y="10010"/>
                  </a:cubicBezTo>
                  <a:cubicBezTo>
                    <a:pt x="10457" y="10010"/>
                    <a:pt x="10529" y="10001"/>
                    <a:pt x="10602" y="9984"/>
                  </a:cubicBezTo>
                  <a:cubicBezTo>
                    <a:pt x="10863" y="9886"/>
                    <a:pt x="10960" y="9756"/>
                    <a:pt x="11318" y="9431"/>
                  </a:cubicBezTo>
                  <a:cubicBezTo>
                    <a:pt x="11578" y="9138"/>
                    <a:pt x="12749" y="8098"/>
                    <a:pt x="13919" y="7480"/>
                  </a:cubicBezTo>
                  <a:cubicBezTo>
                    <a:pt x="14570" y="7122"/>
                    <a:pt x="15448" y="6862"/>
                    <a:pt x="16749" y="6830"/>
                  </a:cubicBezTo>
                  <a:lnTo>
                    <a:pt x="16879" y="6830"/>
                  </a:lnTo>
                  <a:cubicBezTo>
                    <a:pt x="17295" y="6830"/>
                    <a:pt x="17586" y="6871"/>
                    <a:pt x="17769" y="6871"/>
                  </a:cubicBezTo>
                  <a:cubicBezTo>
                    <a:pt x="17815" y="6871"/>
                    <a:pt x="17854" y="6869"/>
                    <a:pt x="17887" y="6862"/>
                  </a:cubicBezTo>
                  <a:lnTo>
                    <a:pt x="17919" y="6862"/>
                  </a:lnTo>
                  <a:cubicBezTo>
                    <a:pt x="18179" y="6830"/>
                    <a:pt x="18179" y="6634"/>
                    <a:pt x="18212" y="5789"/>
                  </a:cubicBezTo>
                  <a:cubicBezTo>
                    <a:pt x="18244" y="3805"/>
                    <a:pt x="17854" y="1822"/>
                    <a:pt x="17399" y="0"/>
                  </a:cubicBezTo>
                  <a:close/>
                </a:path>
              </a:pathLst>
            </a:custGeom>
            <a:solidFill>
              <a:srgbClr val="954C3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7696695" y="2006404"/>
              <a:ext cx="61554" cy="62168"/>
            </a:xfrm>
            <a:custGeom>
              <a:rect b="b" l="l" r="r" t="t"/>
              <a:pathLst>
                <a:path extrusionOk="0" h="1216" w="1204">
                  <a:moveTo>
                    <a:pt x="317" y="1"/>
                  </a:moveTo>
                  <a:cubicBezTo>
                    <a:pt x="213" y="1"/>
                    <a:pt x="108" y="8"/>
                    <a:pt x="0" y="30"/>
                  </a:cubicBezTo>
                  <a:cubicBezTo>
                    <a:pt x="33" y="30"/>
                    <a:pt x="33" y="30"/>
                    <a:pt x="33" y="62"/>
                  </a:cubicBezTo>
                  <a:cubicBezTo>
                    <a:pt x="65" y="95"/>
                    <a:pt x="98" y="127"/>
                    <a:pt x="98" y="192"/>
                  </a:cubicBezTo>
                  <a:cubicBezTo>
                    <a:pt x="163" y="517"/>
                    <a:pt x="325" y="778"/>
                    <a:pt x="553" y="1005"/>
                  </a:cubicBezTo>
                  <a:cubicBezTo>
                    <a:pt x="635" y="1087"/>
                    <a:pt x="717" y="1215"/>
                    <a:pt x="857" y="1215"/>
                  </a:cubicBezTo>
                  <a:cubicBezTo>
                    <a:pt x="884" y="1215"/>
                    <a:pt x="912" y="1211"/>
                    <a:pt x="943" y="1200"/>
                  </a:cubicBezTo>
                  <a:cubicBezTo>
                    <a:pt x="1073" y="843"/>
                    <a:pt x="1138" y="452"/>
                    <a:pt x="1203" y="62"/>
                  </a:cubicBezTo>
                  <a:cubicBezTo>
                    <a:pt x="1106" y="62"/>
                    <a:pt x="1008" y="30"/>
                    <a:pt x="943" y="30"/>
                  </a:cubicBezTo>
                  <a:cubicBezTo>
                    <a:pt x="726" y="30"/>
                    <a:pt x="524" y="1"/>
                    <a:pt x="317" y="1"/>
                  </a:cubicBezTo>
                  <a:close/>
                </a:path>
              </a:pathLst>
            </a:custGeom>
            <a:solidFill>
              <a:srgbClr val="27364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6868726" y="2086006"/>
              <a:ext cx="114776" cy="112833"/>
            </a:xfrm>
            <a:custGeom>
              <a:rect b="b" l="l" r="r" t="t"/>
              <a:pathLst>
                <a:path extrusionOk="0" h="2207" w="2245">
                  <a:moveTo>
                    <a:pt x="1431" y="1"/>
                  </a:moveTo>
                  <a:cubicBezTo>
                    <a:pt x="976" y="684"/>
                    <a:pt x="488" y="1367"/>
                    <a:pt x="0" y="2017"/>
                  </a:cubicBezTo>
                  <a:cubicBezTo>
                    <a:pt x="69" y="2063"/>
                    <a:pt x="349" y="2206"/>
                    <a:pt x="691" y="2206"/>
                  </a:cubicBezTo>
                  <a:cubicBezTo>
                    <a:pt x="833" y="2206"/>
                    <a:pt x="986" y="2182"/>
                    <a:pt x="1138" y="2115"/>
                  </a:cubicBezTo>
                  <a:cubicBezTo>
                    <a:pt x="1464" y="1985"/>
                    <a:pt x="1626" y="1757"/>
                    <a:pt x="1756" y="1594"/>
                  </a:cubicBezTo>
                  <a:cubicBezTo>
                    <a:pt x="1919" y="1367"/>
                    <a:pt x="2244" y="912"/>
                    <a:pt x="2082" y="554"/>
                  </a:cubicBezTo>
                  <a:cubicBezTo>
                    <a:pt x="1984" y="294"/>
                    <a:pt x="1594" y="99"/>
                    <a:pt x="1496" y="34"/>
                  </a:cubicBezTo>
                  <a:cubicBezTo>
                    <a:pt x="1464" y="1"/>
                    <a:pt x="1464" y="1"/>
                    <a:pt x="1431" y="1"/>
                  </a:cubicBezTo>
                  <a:close/>
                </a:path>
              </a:pathLst>
            </a:custGeom>
            <a:solidFill>
              <a:srgbClr val="F8A5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7723280" y="1658754"/>
              <a:ext cx="51585" cy="350871"/>
            </a:xfrm>
            <a:custGeom>
              <a:rect b="b" l="l" r="r" t="t"/>
              <a:pathLst>
                <a:path extrusionOk="0" h="6863" w="1009">
                  <a:moveTo>
                    <a:pt x="0" y="0"/>
                  </a:moveTo>
                  <a:cubicBezTo>
                    <a:pt x="228" y="748"/>
                    <a:pt x="358" y="1496"/>
                    <a:pt x="488" y="2244"/>
                  </a:cubicBezTo>
                  <a:cubicBezTo>
                    <a:pt x="586" y="2765"/>
                    <a:pt x="683" y="3317"/>
                    <a:pt x="716" y="3870"/>
                  </a:cubicBezTo>
                  <a:cubicBezTo>
                    <a:pt x="846" y="4846"/>
                    <a:pt x="911" y="5854"/>
                    <a:pt x="683" y="6862"/>
                  </a:cubicBezTo>
                  <a:cubicBezTo>
                    <a:pt x="943" y="6830"/>
                    <a:pt x="943" y="6634"/>
                    <a:pt x="976" y="5789"/>
                  </a:cubicBezTo>
                  <a:cubicBezTo>
                    <a:pt x="1008" y="3805"/>
                    <a:pt x="618" y="1822"/>
                    <a:pt x="163" y="0"/>
                  </a:cubicBezTo>
                  <a:close/>
                </a:path>
              </a:pathLst>
            </a:custGeom>
            <a:solidFill>
              <a:srgbClr val="4253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7719957" y="1307935"/>
              <a:ext cx="1907014" cy="760996"/>
            </a:xfrm>
            <a:custGeom>
              <a:rect b="b" l="l" r="r" t="t"/>
              <a:pathLst>
                <a:path extrusionOk="0" h="14885" w="37301">
                  <a:moveTo>
                    <a:pt x="33463" y="1"/>
                  </a:moveTo>
                  <a:lnTo>
                    <a:pt x="11642" y="4228"/>
                  </a:lnTo>
                  <a:lnTo>
                    <a:pt x="11642" y="4261"/>
                  </a:lnTo>
                  <a:cubicBezTo>
                    <a:pt x="11252" y="4326"/>
                    <a:pt x="10862" y="4391"/>
                    <a:pt x="10472" y="4456"/>
                  </a:cubicBezTo>
                  <a:cubicBezTo>
                    <a:pt x="9919" y="4554"/>
                    <a:pt x="9333" y="4684"/>
                    <a:pt x="8748" y="4781"/>
                  </a:cubicBezTo>
                  <a:cubicBezTo>
                    <a:pt x="8163" y="4911"/>
                    <a:pt x="7545" y="5009"/>
                    <a:pt x="6927" y="5139"/>
                  </a:cubicBezTo>
                  <a:cubicBezTo>
                    <a:pt x="6504" y="5204"/>
                    <a:pt x="6049" y="5302"/>
                    <a:pt x="5626" y="5399"/>
                  </a:cubicBezTo>
                  <a:cubicBezTo>
                    <a:pt x="5073" y="5497"/>
                    <a:pt x="4488" y="5627"/>
                    <a:pt x="3935" y="5757"/>
                  </a:cubicBezTo>
                  <a:cubicBezTo>
                    <a:pt x="3350" y="5854"/>
                    <a:pt x="2765" y="5952"/>
                    <a:pt x="2212" y="6082"/>
                  </a:cubicBezTo>
                  <a:cubicBezTo>
                    <a:pt x="1594" y="6180"/>
                    <a:pt x="976" y="6342"/>
                    <a:pt x="391" y="6440"/>
                  </a:cubicBezTo>
                  <a:cubicBezTo>
                    <a:pt x="0" y="6505"/>
                    <a:pt x="0" y="6505"/>
                    <a:pt x="65" y="6830"/>
                  </a:cubicBezTo>
                  <a:cubicBezTo>
                    <a:pt x="65" y="6862"/>
                    <a:pt x="65" y="6862"/>
                    <a:pt x="65" y="6862"/>
                  </a:cubicBezTo>
                  <a:lnTo>
                    <a:pt x="228" y="6862"/>
                  </a:lnTo>
                  <a:cubicBezTo>
                    <a:pt x="683" y="8684"/>
                    <a:pt x="1073" y="10667"/>
                    <a:pt x="1041" y="12651"/>
                  </a:cubicBezTo>
                  <a:cubicBezTo>
                    <a:pt x="1008" y="13464"/>
                    <a:pt x="1008" y="13692"/>
                    <a:pt x="748" y="13724"/>
                  </a:cubicBezTo>
                  <a:cubicBezTo>
                    <a:pt x="683" y="14114"/>
                    <a:pt x="618" y="14505"/>
                    <a:pt x="488" y="14862"/>
                  </a:cubicBezTo>
                  <a:cubicBezTo>
                    <a:pt x="582" y="14878"/>
                    <a:pt x="678" y="14884"/>
                    <a:pt x="775" y="14884"/>
                  </a:cubicBezTo>
                  <a:cubicBezTo>
                    <a:pt x="1082" y="14884"/>
                    <a:pt x="1403" y="14822"/>
                    <a:pt x="1724" y="14797"/>
                  </a:cubicBezTo>
                  <a:cubicBezTo>
                    <a:pt x="1919" y="14797"/>
                    <a:pt x="4195" y="14635"/>
                    <a:pt x="4878" y="14570"/>
                  </a:cubicBezTo>
                  <a:cubicBezTo>
                    <a:pt x="5529" y="14505"/>
                    <a:pt x="10244" y="14147"/>
                    <a:pt x="10992" y="14082"/>
                  </a:cubicBezTo>
                  <a:cubicBezTo>
                    <a:pt x="11740" y="14049"/>
                    <a:pt x="12488" y="13952"/>
                    <a:pt x="13236" y="13919"/>
                  </a:cubicBezTo>
                  <a:cubicBezTo>
                    <a:pt x="13333" y="13887"/>
                    <a:pt x="13431" y="13887"/>
                    <a:pt x="13529" y="13887"/>
                  </a:cubicBezTo>
                  <a:cubicBezTo>
                    <a:pt x="14211" y="13854"/>
                    <a:pt x="14862" y="13757"/>
                    <a:pt x="15545" y="13724"/>
                  </a:cubicBezTo>
                  <a:cubicBezTo>
                    <a:pt x="16195" y="13692"/>
                    <a:pt x="16878" y="13659"/>
                    <a:pt x="17528" y="13594"/>
                  </a:cubicBezTo>
                  <a:cubicBezTo>
                    <a:pt x="18211" y="13529"/>
                    <a:pt x="18894" y="13529"/>
                    <a:pt x="19577" y="13431"/>
                  </a:cubicBezTo>
                  <a:cubicBezTo>
                    <a:pt x="19599" y="13421"/>
                    <a:pt x="19621" y="13417"/>
                    <a:pt x="19642" y="13417"/>
                  </a:cubicBezTo>
                  <a:cubicBezTo>
                    <a:pt x="19686" y="13417"/>
                    <a:pt x="19729" y="13431"/>
                    <a:pt x="19772" y="13431"/>
                  </a:cubicBezTo>
                  <a:lnTo>
                    <a:pt x="19870" y="13431"/>
                  </a:lnTo>
                  <a:cubicBezTo>
                    <a:pt x="25691" y="12944"/>
                    <a:pt x="31512" y="12456"/>
                    <a:pt x="37300" y="11968"/>
                  </a:cubicBezTo>
                  <a:cubicBezTo>
                    <a:pt x="36032" y="7968"/>
                    <a:pt x="34731" y="4001"/>
                    <a:pt x="334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grpSp>
        <p:nvGrpSpPr>
          <p:cNvPr id="258" name="Google Shape;258;p34"/>
          <p:cNvGrpSpPr/>
          <p:nvPr/>
        </p:nvGrpSpPr>
        <p:grpSpPr>
          <a:xfrm>
            <a:off x="457200" y="1304925"/>
            <a:ext cx="8229600" cy="3279300"/>
            <a:chOff x="457200" y="1457325"/>
            <a:chExt cx="8229600" cy="3279300"/>
          </a:xfrm>
        </p:grpSpPr>
        <p:sp>
          <p:nvSpPr>
            <p:cNvPr id="259" name="Google Shape;259;p34"/>
            <p:cNvSpPr txBox="1"/>
            <p:nvPr/>
          </p:nvSpPr>
          <p:spPr>
            <a:xfrm>
              <a:off x="1149113" y="1939250"/>
              <a:ext cx="15588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API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2691913" y="1803525"/>
              <a:ext cx="2914800" cy="293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5763675" y="1803525"/>
              <a:ext cx="2914800" cy="29331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2" name="Google Shape;262;p34"/>
            <p:cNvCxnSpPr/>
            <p:nvPr/>
          </p:nvCxnSpPr>
          <p:spPr>
            <a:xfrm>
              <a:off x="457200" y="2552625"/>
              <a:ext cx="8229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3" name="Google Shape;263;p34"/>
            <p:cNvCxnSpPr/>
            <p:nvPr/>
          </p:nvCxnSpPr>
          <p:spPr>
            <a:xfrm>
              <a:off x="457200" y="3987525"/>
              <a:ext cx="82296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64" name="Google Shape;264;p34"/>
            <p:cNvSpPr txBox="1"/>
            <p:nvPr/>
          </p:nvSpPr>
          <p:spPr>
            <a:xfrm>
              <a:off x="5763675" y="1457325"/>
              <a:ext cx="2914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Sources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5" name="Google Shape;265;p34"/>
            <p:cNvSpPr txBox="1"/>
            <p:nvPr/>
          </p:nvSpPr>
          <p:spPr>
            <a:xfrm>
              <a:off x="2691913" y="1457325"/>
              <a:ext cx="2914800" cy="270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Data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460875" y="1917650"/>
              <a:ext cx="455100" cy="45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7" name="Google Shape;267;p34"/>
            <p:cNvSpPr txBox="1"/>
            <p:nvPr/>
          </p:nvSpPr>
          <p:spPr>
            <a:xfrm>
              <a:off x="1133113" y="3064125"/>
              <a:ext cx="15588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CSV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460875" y="3042525"/>
              <a:ext cx="455100" cy="45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2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69" name="Google Shape;269;p34"/>
            <p:cNvSpPr txBox="1"/>
            <p:nvPr/>
          </p:nvSpPr>
          <p:spPr>
            <a:xfrm>
              <a:off x="1133113" y="4194225"/>
              <a:ext cx="1558800" cy="41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Web Scraping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460875" y="4172625"/>
              <a:ext cx="455100" cy="45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lt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3</a:t>
              </a:r>
              <a:endParaRPr sz="1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271" name="Google Shape;271;p34"/>
            <p:cNvSpPr txBox="1"/>
            <p:nvPr/>
          </p:nvSpPr>
          <p:spPr>
            <a:xfrm>
              <a:off x="2941063" y="2024888"/>
              <a:ext cx="2416500" cy="2406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Voting Results, Partisanship</a:t>
              </a:r>
              <a:endPara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2" name="Google Shape;272;p34"/>
            <p:cNvSpPr txBox="1"/>
            <p:nvPr/>
          </p:nvSpPr>
          <p:spPr>
            <a:xfrm>
              <a:off x="6012825" y="1917649"/>
              <a:ext cx="2416500" cy="455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t" bIns="91425" lIns="91425" spcFirstLastPara="1" rIns="91425" wrap="square" tIns="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Commonwealth of Pennsylvania Elections Results</a:t>
              </a:r>
              <a:endPara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73" name="Google Shape;273;p34"/>
            <p:cNvCxnSpPr>
              <a:stCxn id="271" idx="3"/>
              <a:endCxn id="272" idx="1"/>
            </p:cNvCxnSpPr>
            <p:nvPr/>
          </p:nvCxnSpPr>
          <p:spPr>
            <a:xfrm>
              <a:off x="5357563" y="2145188"/>
              <a:ext cx="655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274" name="Google Shape;274;p34"/>
            <p:cNvSpPr txBox="1"/>
            <p:nvPr/>
          </p:nvSpPr>
          <p:spPr>
            <a:xfrm>
              <a:off x="2941063" y="4279875"/>
              <a:ext cx="2416500" cy="24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Area of Each County</a:t>
              </a:r>
              <a:endPara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5" name="Google Shape;275;p34"/>
            <p:cNvSpPr txBox="1"/>
            <p:nvPr/>
          </p:nvSpPr>
          <p:spPr>
            <a:xfrm>
              <a:off x="6012825" y="2777300"/>
              <a:ext cx="2416500" cy="581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t" bIns="91425" lIns="91425" spcFirstLastPara="1" rIns="91425" wrap="square" tIns="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US Census Bureau</a:t>
              </a:r>
              <a:endPara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cxnSp>
          <p:nvCxnSpPr>
            <p:cNvPr id="276" name="Google Shape;276;p34"/>
            <p:cNvCxnSpPr>
              <a:stCxn id="277" idx="1"/>
              <a:endCxn id="278" idx="3"/>
            </p:cNvCxnSpPr>
            <p:nvPr/>
          </p:nvCxnSpPr>
          <p:spPr>
            <a:xfrm rot="10800000">
              <a:off x="5322675" y="3666388"/>
              <a:ext cx="68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279" name="Google Shape;279;p34"/>
            <p:cNvSpPr txBox="1"/>
            <p:nvPr/>
          </p:nvSpPr>
          <p:spPr>
            <a:xfrm>
              <a:off x="6012825" y="4279875"/>
              <a:ext cx="2416500" cy="240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t" bIns="91425" lIns="91425" spcFirstLastPara="1" rIns="91425" wrap="square" tIns="27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Center for Rural Pennsylvania</a:t>
              </a:r>
              <a:endParaRPr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280" name="Google Shape;280;p34"/>
          <p:cNvCxnSpPr>
            <a:endCxn id="274" idx="3"/>
          </p:cNvCxnSpPr>
          <p:nvPr/>
        </p:nvCxnSpPr>
        <p:spPr>
          <a:xfrm rot="10800000">
            <a:off x="5357563" y="4247775"/>
            <a:ext cx="654300" cy="3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  <p:sp>
        <p:nvSpPr>
          <p:cNvPr id="281" name="Google Shape;281;p34"/>
          <p:cNvSpPr txBox="1"/>
          <p:nvPr/>
        </p:nvSpPr>
        <p:spPr>
          <a:xfrm>
            <a:off x="2906150" y="2624900"/>
            <a:ext cx="2416500" cy="581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Demographics 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[Sex, Race, Citizenship, Income, Education, Employment Rate]</a:t>
            </a:r>
            <a:endParaRPr b="1" sz="1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2906150" y="3393688"/>
            <a:ext cx="2416500" cy="240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Diversity Index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6012375" y="3393688"/>
            <a:ext cx="2416500" cy="240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27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 State Data Center</a:t>
            </a:r>
            <a:endParaRPr sz="1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82" name="Google Shape;282;p34"/>
          <p:cNvCxnSpPr>
            <a:stCxn id="275" idx="1"/>
            <a:endCxn id="281" idx="3"/>
          </p:cNvCxnSpPr>
          <p:nvPr/>
        </p:nvCxnSpPr>
        <p:spPr>
          <a:xfrm rot="10800000">
            <a:off x="5322525" y="2915600"/>
            <a:ext cx="6903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stealth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"/>
          <p:cNvSpPr txBox="1"/>
          <p:nvPr/>
        </p:nvSpPr>
        <p:spPr>
          <a:xfrm>
            <a:off x="715100" y="33280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15110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Cleaning</a:t>
            </a:r>
            <a:endParaRPr sz="7000">
              <a:solidFill>
                <a:srgbClr val="15110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715100" y="20742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03</a:t>
            </a:r>
            <a:endParaRPr sz="7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/>
        </p:nvSpPr>
        <p:spPr>
          <a:xfrm>
            <a:off x="991775" y="1354500"/>
            <a:ext cx="1873500" cy="411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API</a:t>
            </a:r>
            <a:endParaRPr b="1" sz="1600">
              <a:solidFill>
                <a:srgbClr val="F3F3F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4" name="Google Shape;294;p36"/>
          <p:cNvSpPr txBox="1"/>
          <p:nvPr/>
        </p:nvSpPr>
        <p:spPr>
          <a:xfrm>
            <a:off x="3433500" y="1354500"/>
            <a:ext cx="1886100" cy="4119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Web Scraping</a:t>
            </a:r>
            <a:endParaRPr b="1" sz="1600">
              <a:solidFill>
                <a:srgbClr val="F3F3F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5" name="Google Shape;295;p36"/>
          <p:cNvSpPr txBox="1"/>
          <p:nvPr/>
        </p:nvSpPr>
        <p:spPr>
          <a:xfrm>
            <a:off x="5887825" y="1354500"/>
            <a:ext cx="1860900" cy="4119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3F3F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CSV</a:t>
            </a:r>
            <a:endParaRPr b="1" sz="1600">
              <a:solidFill>
                <a:srgbClr val="F3F3F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6" name="Google Shape;296;p36"/>
          <p:cNvSpPr txBox="1"/>
          <p:nvPr/>
        </p:nvSpPr>
        <p:spPr>
          <a:xfrm>
            <a:off x="991775" y="1994825"/>
            <a:ext cx="1873500" cy="73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Retrieve JSON data from API link and convert it into a dataframe</a:t>
            </a:r>
            <a:endParaRPr sz="1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36"/>
          <p:cNvSpPr txBox="1"/>
          <p:nvPr/>
        </p:nvSpPr>
        <p:spPr>
          <a:xfrm>
            <a:off x="991775" y="2877975"/>
            <a:ext cx="1873500" cy="56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Export dataframe to csv for future use</a:t>
            </a:r>
            <a:endParaRPr sz="1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98" name="Google Shape;298;p36"/>
          <p:cNvCxnSpPr>
            <a:stCxn id="293" idx="2"/>
            <a:endCxn id="296" idx="0"/>
          </p:cNvCxnSpPr>
          <p:nvPr/>
        </p:nvCxnSpPr>
        <p:spPr>
          <a:xfrm>
            <a:off x="1928525" y="1766400"/>
            <a:ext cx="0" cy="228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9" name="Google Shape;299;p36"/>
          <p:cNvCxnSpPr>
            <a:stCxn id="296" idx="2"/>
            <a:endCxn id="297" idx="0"/>
          </p:cNvCxnSpPr>
          <p:nvPr/>
        </p:nvCxnSpPr>
        <p:spPr>
          <a:xfrm>
            <a:off x="1928525" y="2731025"/>
            <a:ext cx="0" cy="14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0" name="Google Shape;300;p36"/>
          <p:cNvCxnSpPr>
            <a:stCxn id="297" idx="2"/>
            <a:endCxn id="301" idx="0"/>
          </p:cNvCxnSpPr>
          <p:nvPr/>
        </p:nvCxnSpPr>
        <p:spPr>
          <a:xfrm>
            <a:off x="1928525" y="3444375"/>
            <a:ext cx="0" cy="19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2" name="Google Shape;302;p36"/>
          <p:cNvSpPr txBox="1"/>
          <p:nvPr/>
        </p:nvSpPr>
        <p:spPr>
          <a:xfrm>
            <a:off x="3433500" y="1994700"/>
            <a:ext cx="1873500" cy="73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Retrieve HTML code through form submit and convert into a dataframe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6"/>
          <p:cNvSpPr txBox="1"/>
          <p:nvPr/>
        </p:nvSpPr>
        <p:spPr>
          <a:xfrm>
            <a:off x="3433500" y="2877850"/>
            <a:ext cx="1873500" cy="56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Export dataframe to csv for future use</a:t>
            </a:r>
            <a:endParaRPr sz="1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04" name="Google Shape;304;p36"/>
          <p:cNvCxnSpPr>
            <a:stCxn id="294" idx="2"/>
            <a:endCxn id="302" idx="0"/>
          </p:cNvCxnSpPr>
          <p:nvPr/>
        </p:nvCxnSpPr>
        <p:spPr>
          <a:xfrm flipH="1">
            <a:off x="4370250" y="1766400"/>
            <a:ext cx="6300" cy="228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36"/>
          <p:cNvCxnSpPr>
            <a:stCxn id="302" idx="2"/>
            <a:endCxn id="303" idx="0"/>
          </p:cNvCxnSpPr>
          <p:nvPr/>
        </p:nvCxnSpPr>
        <p:spPr>
          <a:xfrm>
            <a:off x="4370250" y="2730900"/>
            <a:ext cx="0" cy="14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6" name="Google Shape;306;p36"/>
          <p:cNvCxnSpPr>
            <a:stCxn id="303" idx="2"/>
            <a:endCxn id="307" idx="0"/>
          </p:cNvCxnSpPr>
          <p:nvPr/>
        </p:nvCxnSpPr>
        <p:spPr>
          <a:xfrm>
            <a:off x="4370250" y="3444250"/>
            <a:ext cx="0" cy="19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8" name="Google Shape;308;p36"/>
          <p:cNvSpPr txBox="1"/>
          <p:nvPr/>
        </p:nvSpPr>
        <p:spPr>
          <a:xfrm>
            <a:off x="5875225" y="1994700"/>
            <a:ext cx="1873500" cy="73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Reformat CSV files to desired format: (County, Year) as index</a:t>
            </a:r>
            <a:endParaRPr sz="1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9" name="Google Shape;309;p36"/>
          <p:cNvSpPr txBox="1"/>
          <p:nvPr/>
        </p:nvSpPr>
        <p:spPr>
          <a:xfrm>
            <a:off x="5875225" y="2877850"/>
            <a:ext cx="1873500" cy="566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Store new CSV for future use</a:t>
            </a:r>
            <a:endParaRPr sz="105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10" name="Google Shape;310;p36"/>
          <p:cNvCxnSpPr>
            <a:stCxn id="295" idx="2"/>
            <a:endCxn id="308" idx="0"/>
          </p:cNvCxnSpPr>
          <p:nvPr/>
        </p:nvCxnSpPr>
        <p:spPr>
          <a:xfrm flipH="1">
            <a:off x="6811975" y="1766400"/>
            <a:ext cx="6300" cy="228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1" name="Google Shape;311;p36"/>
          <p:cNvCxnSpPr>
            <a:stCxn id="308" idx="2"/>
            <a:endCxn id="309" idx="0"/>
          </p:cNvCxnSpPr>
          <p:nvPr/>
        </p:nvCxnSpPr>
        <p:spPr>
          <a:xfrm>
            <a:off x="6811975" y="2730900"/>
            <a:ext cx="0" cy="147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2" name="Google Shape;312;p36"/>
          <p:cNvCxnSpPr>
            <a:stCxn id="309" idx="2"/>
            <a:endCxn id="313" idx="0"/>
          </p:cNvCxnSpPr>
          <p:nvPr/>
        </p:nvCxnSpPr>
        <p:spPr>
          <a:xfrm>
            <a:off x="6811975" y="3444250"/>
            <a:ext cx="0" cy="191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4" name="Google Shape;314;p36"/>
          <p:cNvSpPr txBox="1"/>
          <p:nvPr/>
        </p:nvSpPr>
        <p:spPr>
          <a:xfrm>
            <a:off x="991775" y="3621175"/>
            <a:ext cx="6757200" cy="411900"/>
          </a:xfrm>
          <a:prstGeom prst="rect">
            <a:avLst/>
          </a:prstGeom>
          <a:solidFill>
            <a:schemeClr val="dk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Merge all columns into one dataset with (County, Year) being the matching attribute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15" name="Google Shape;315;p36"/>
          <p:cNvSpPr txBox="1"/>
          <p:nvPr>
            <p:ph idx="4294967295" type="title"/>
          </p:nvPr>
        </p:nvSpPr>
        <p:spPr>
          <a:xfrm>
            <a:off x="497575" y="607850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Formatting and Compiling Data</a:t>
            </a:r>
            <a:endParaRPr/>
          </a:p>
        </p:txBody>
      </p:sp>
      <p:sp>
        <p:nvSpPr>
          <p:cNvPr id="316" name="Google Shape;316;p36"/>
          <p:cNvSpPr txBox="1"/>
          <p:nvPr/>
        </p:nvSpPr>
        <p:spPr>
          <a:xfrm>
            <a:off x="991775" y="4176175"/>
            <a:ext cx="6757200" cy="411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Clean Data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317" name="Google Shape;317;p36"/>
          <p:cNvCxnSpPr>
            <a:stCxn id="314" idx="2"/>
            <a:endCxn id="316" idx="0"/>
          </p:cNvCxnSpPr>
          <p:nvPr/>
        </p:nvCxnSpPr>
        <p:spPr>
          <a:xfrm>
            <a:off x="4370375" y="4033075"/>
            <a:ext cx="0" cy="143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>
            <p:ph idx="4294967295" type="title"/>
          </p:nvPr>
        </p:nvSpPr>
        <p:spPr>
          <a:xfrm>
            <a:off x="497575" y="607850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323" name="Google Shape;323;p37" title="Demo of Data Compila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9013" y="1249650"/>
            <a:ext cx="6485980" cy="3749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8"/>
          <p:cNvSpPr txBox="1"/>
          <p:nvPr/>
        </p:nvSpPr>
        <p:spPr>
          <a:xfrm>
            <a:off x="3588438" y="3776250"/>
            <a:ext cx="1967100" cy="2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134 Rows, 21 Columns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9" name="Google Shape;329;p38"/>
          <p:cNvSpPr txBox="1"/>
          <p:nvPr>
            <p:ph idx="4294967295" type="title"/>
          </p:nvPr>
        </p:nvSpPr>
        <p:spPr>
          <a:xfrm>
            <a:off x="497575" y="607850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Cleaned Data in CSV</a:t>
            </a:r>
            <a:endParaRPr/>
          </a:p>
        </p:txBody>
      </p:sp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588" y="1672812"/>
            <a:ext cx="8411576" cy="151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idx="4294967295"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Libraries</a:t>
            </a:r>
            <a:endParaRPr/>
          </a:p>
        </p:txBody>
      </p:sp>
      <p:sp>
        <p:nvSpPr>
          <p:cNvPr id="336" name="Google Shape;336;p39"/>
          <p:cNvSpPr/>
          <p:nvPr/>
        </p:nvSpPr>
        <p:spPr>
          <a:xfrm>
            <a:off x="1414606" y="1533525"/>
            <a:ext cx="753600" cy="753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9"/>
          <p:cNvSpPr/>
          <p:nvPr/>
        </p:nvSpPr>
        <p:spPr>
          <a:xfrm>
            <a:off x="4158431" y="1533525"/>
            <a:ext cx="753600" cy="753600"/>
          </a:xfrm>
          <a:prstGeom prst="ellipse">
            <a:avLst/>
          </a:prstGeom>
          <a:solidFill>
            <a:srgbClr val="FFB0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39"/>
          <p:cNvSpPr/>
          <p:nvPr/>
        </p:nvSpPr>
        <p:spPr>
          <a:xfrm>
            <a:off x="2774294" y="1533525"/>
            <a:ext cx="753600" cy="75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9"/>
          <p:cNvSpPr/>
          <p:nvPr/>
        </p:nvSpPr>
        <p:spPr>
          <a:xfrm>
            <a:off x="2774294" y="3057525"/>
            <a:ext cx="753600" cy="75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9"/>
          <p:cNvSpPr/>
          <p:nvPr/>
        </p:nvSpPr>
        <p:spPr>
          <a:xfrm>
            <a:off x="6910744" y="1568000"/>
            <a:ext cx="753600" cy="753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5514906" y="1568000"/>
            <a:ext cx="753600" cy="7536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39"/>
          <p:cNvSpPr txBox="1"/>
          <p:nvPr/>
        </p:nvSpPr>
        <p:spPr>
          <a:xfrm>
            <a:off x="807856" y="2322500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3" name="Google Shape;343;p39"/>
          <p:cNvSpPr txBox="1"/>
          <p:nvPr/>
        </p:nvSpPr>
        <p:spPr>
          <a:xfrm>
            <a:off x="3551681" y="2322500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plotly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4" name="Google Shape;344;p39"/>
          <p:cNvSpPr txBox="1"/>
          <p:nvPr/>
        </p:nvSpPr>
        <p:spPr>
          <a:xfrm>
            <a:off x="2167544" y="2322500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numpy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5" name="Google Shape;345;p39"/>
          <p:cNvSpPr txBox="1"/>
          <p:nvPr/>
        </p:nvSpPr>
        <p:spPr>
          <a:xfrm>
            <a:off x="2167556" y="3850225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matplot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6" name="Google Shape;346;p39"/>
          <p:cNvSpPr txBox="1"/>
          <p:nvPr/>
        </p:nvSpPr>
        <p:spPr>
          <a:xfrm>
            <a:off x="6304006" y="2360700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BeautifulSoup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7" name="Google Shape;347;p39"/>
          <p:cNvSpPr txBox="1"/>
          <p:nvPr/>
        </p:nvSpPr>
        <p:spPr>
          <a:xfrm>
            <a:off x="4908169" y="2360700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requests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8" name="Google Shape;348;p39"/>
          <p:cNvSpPr txBox="1"/>
          <p:nvPr/>
        </p:nvSpPr>
        <p:spPr>
          <a:xfrm>
            <a:off x="807869" y="2360700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pandas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49" name="Google Shape;349;p39"/>
          <p:cNvSpPr/>
          <p:nvPr/>
        </p:nvSpPr>
        <p:spPr>
          <a:xfrm>
            <a:off x="5514906" y="3057525"/>
            <a:ext cx="753600" cy="753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9"/>
          <p:cNvSpPr/>
          <p:nvPr/>
        </p:nvSpPr>
        <p:spPr>
          <a:xfrm>
            <a:off x="4158419" y="3057525"/>
            <a:ext cx="753600" cy="75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39"/>
          <p:cNvSpPr txBox="1"/>
          <p:nvPr/>
        </p:nvSpPr>
        <p:spPr>
          <a:xfrm>
            <a:off x="4908156" y="3846500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seaborn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52" name="Google Shape;352;p39"/>
          <p:cNvSpPr txBox="1"/>
          <p:nvPr/>
        </p:nvSpPr>
        <p:spPr>
          <a:xfrm>
            <a:off x="3551669" y="3846500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53" name="Google Shape;35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0825" y="1669725"/>
            <a:ext cx="481200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0488" y="1669725"/>
            <a:ext cx="481200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6775" y="1708588"/>
            <a:ext cx="403475" cy="4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89963" y="1743063"/>
            <a:ext cx="403475" cy="40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54650" y="1723638"/>
            <a:ext cx="442325" cy="4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29938" y="3213163"/>
            <a:ext cx="442325" cy="4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00238" y="3185050"/>
            <a:ext cx="442325" cy="44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8175" y="3232600"/>
            <a:ext cx="403475" cy="40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idx="4294967295"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Libraries Used</a:t>
            </a:r>
            <a:endParaRPr/>
          </a:p>
        </p:txBody>
      </p:sp>
      <p:sp>
        <p:nvSpPr>
          <p:cNvPr id="366" name="Google Shape;366;p40"/>
          <p:cNvSpPr/>
          <p:nvPr/>
        </p:nvSpPr>
        <p:spPr>
          <a:xfrm>
            <a:off x="1141781" y="1156075"/>
            <a:ext cx="753600" cy="753600"/>
          </a:xfrm>
          <a:prstGeom prst="ellipse">
            <a:avLst/>
          </a:prstGeom>
          <a:solidFill>
            <a:srgbClr val="FFB0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0"/>
          <p:cNvSpPr/>
          <p:nvPr/>
        </p:nvSpPr>
        <p:spPr>
          <a:xfrm>
            <a:off x="5206906" y="1156075"/>
            <a:ext cx="753600" cy="75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0"/>
          <p:cNvSpPr/>
          <p:nvPr/>
        </p:nvSpPr>
        <p:spPr>
          <a:xfrm>
            <a:off x="3174356" y="1156075"/>
            <a:ext cx="753600" cy="75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0"/>
          <p:cNvSpPr/>
          <p:nvPr/>
        </p:nvSpPr>
        <p:spPr>
          <a:xfrm>
            <a:off x="7199281" y="1191450"/>
            <a:ext cx="753600" cy="7536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40"/>
          <p:cNvSpPr txBox="1"/>
          <p:nvPr/>
        </p:nvSpPr>
        <p:spPr>
          <a:xfrm>
            <a:off x="4600156" y="1983250"/>
            <a:ext cx="1967100" cy="260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scipy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1" name="Google Shape;371;p40"/>
          <p:cNvSpPr txBox="1"/>
          <p:nvPr/>
        </p:nvSpPr>
        <p:spPr>
          <a:xfrm>
            <a:off x="2567606" y="1983250"/>
            <a:ext cx="1967100" cy="260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sklearn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6632694" y="1983250"/>
            <a:ext cx="1967100" cy="260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os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535044" y="1983250"/>
            <a:ext cx="1967100" cy="260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geopandas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535050" y="2376000"/>
            <a:ext cx="1967100" cy="610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State map of Pennsylvania to show county voter turnout rate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2567600" y="2376000"/>
            <a:ext cx="1967100" cy="610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Linear Regression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Calculate </a:t>
            </a: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</a:t>
            </a: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2 square for model performance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6" name="Google Shape;376;p40"/>
          <p:cNvSpPr txBox="1"/>
          <p:nvPr/>
        </p:nvSpPr>
        <p:spPr>
          <a:xfrm>
            <a:off x="4600150" y="2376000"/>
            <a:ext cx="1967100" cy="610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Import stats to calculate p-values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77" name="Google Shape;377;p40"/>
          <p:cNvSpPr txBox="1"/>
          <p:nvPr/>
        </p:nvSpPr>
        <p:spPr>
          <a:xfrm>
            <a:off x="6632700" y="2376000"/>
            <a:ext cx="1967100" cy="610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Create Image folder if it does not exist for saving plots after analysis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78" name="Google Shape;3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563" y="1306000"/>
            <a:ext cx="428062" cy="428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7113" y="1306013"/>
            <a:ext cx="428050" cy="4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9675" y="1306013"/>
            <a:ext cx="428050" cy="4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2050" y="1354225"/>
            <a:ext cx="428050" cy="42805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0"/>
          <p:cNvSpPr/>
          <p:nvPr/>
        </p:nvSpPr>
        <p:spPr>
          <a:xfrm>
            <a:off x="5206906" y="3137275"/>
            <a:ext cx="753600" cy="753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40"/>
          <p:cNvSpPr/>
          <p:nvPr/>
        </p:nvSpPr>
        <p:spPr>
          <a:xfrm>
            <a:off x="3174356" y="3137275"/>
            <a:ext cx="753600" cy="753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40"/>
          <p:cNvSpPr txBox="1"/>
          <p:nvPr/>
        </p:nvSpPr>
        <p:spPr>
          <a:xfrm>
            <a:off x="4600156" y="3964450"/>
            <a:ext cx="1967100" cy="260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linearmodels.panel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5" name="Google Shape;385;p40"/>
          <p:cNvSpPr txBox="1"/>
          <p:nvPr/>
        </p:nvSpPr>
        <p:spPr>
          <a:xfrm>
            <a:off x="2567606" y="3964450"/>
            <a:ext cx="1967100" cy="2607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s</a:t>
            </a: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tatsmodels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386" name="Google Shape;386;p40"/>
          <p:cNvSpPr txBox="1"/>
          <p:nvPr/>
        </p:nvSpPr>
        <p:spPr>
          <a:xfrm>
            <a:off x="2567600" y="4357200"/>
            <a:ext cx="1967100" cy="610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OLS Regression class</a:t>
            </a: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Calculate Variance Inflation Factor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Add constants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387" name="Google Shape;387;p40"/>
          <p:cNvSpPr txBox="1"/>
          <p:nvPr/>
        </p:nvSpPr>
        <p:spPr>
          <a:xfrm>
            <a:off x="4600150" y="4357200"/>
            <a:ext cx="1967100" cy="610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-2857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Montserrat Medium"/>
              <a:buChar char="●"/>
            </a:pPr>
            <a:r>
              <a:rPr lang="en" sz="9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Used RandomEffects and PanelOLS classes</a:t>
            </a:r>
            <a:endParaRPr sz="9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388" name="Google Shape;38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37125" y="3300050"/>
            <a:ext cx="428050" cy="42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69675" y="3300050"/>
            <a:ext cx="428050" cy="42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4" name="Google Shape;394;p41"/>
          <p:cNvGrpSpPr/>
          <p:nvPr/>
        </p:nvGrpSpPr>
        <p:grpSpPr>
          <a:xfrm>
            <a:off x="457175" y="1952950"/>
            <a:ext cx="8240100" cy="1395900"/>
            <a:chOff x="457175" y="2410150"/>
            <a:chExt cx="8240100" cy="1395900"/>
          </a:xfrm>
        </p:grpSpPr>
        <p:cxnSp>
          <p:nvCxnSpPr>
            <p:cNvPr id="395" name="Google Shape;395;p41"/>
            <p:cNvCxnSpPr/>
            <p:nvPr/>
          </p:nvCxnSpPr>
          <p:spPr>
            <a:xfrm rot="10800000">
              <a:off x="457175" y="3095650"/>
              <a:ext cx="8240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96" name="Google Shape;396;p41"/>
            <p:cNvSpPr/>
            <p:nvPr/>
          </p:nvSpPr>
          <p:spPr>
            <a:xfrm>
              <a:off x="1024650" y="2679550"/>
              <a:ext cx="832200" cy="832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1"/>
            <p:cNvSpPr/>
            <p:nvPr/>
          </p:nvSpPr>
          <p:spPr>
            <a:xfrm>
              <a:off x="7287150" y="2679550"/>
              <a:ext cx="832200" cy="832200"/>
            </a:xfrm>
            <a:prstGeom prst="ellipse">
              <a:avLst/>
            </a:prstGeom>
            <a:solidFill>
              <a:srgbClr val="FFB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1"/>
            <p:cNvSpPr/>
            <p:nvPr/>
          </p:nvSpPr>
          <p:spPr>
            <a:xfrm>
              <a:off x="4782150" y="2679550"/>
              <a:ext cx="832200" cy="832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1"/>
            <p:cNvSpPr/>
            <p:nvPr/>
          </p:nvSpPr>
          <p:spPr>
            <a:xfrm>
              <a:off x="3529650" y="2679550"/>
              <a:ext cx="832200" cy="8322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1"/>
            <p:cNvSpPr/>
            <p:nvPr/>
          </p:nvSpPr>
          <p:spPr>
            <a:xfrm>
              <a:off x="2277150" y="2679550"/>
              <a:ext cx="832200" cy="832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01" name="Google Shape;401;p41"/>
            <p:cNvCxnSpPr>
              <a:stCxn id="396" idx="0"/>
              <a:endCxn id="402" idx="2"/>
            </p:cNvCxnSpPr>
            <p:nvPr/>
          </p:nvCxnSpPr>
          <p:spPr>
            <a:xfrm rot="10800000">
              <a:off x="1440750" y="2410150"/>
              <a:ext cx="0" cy="26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03" name="Google Shape;403;p41"/>
            <p:cNvCxnSpPr>
              <a:stCxn id="399" idx="0"/>
              <a:endCxn id="404" idx="2"/>
            </p:cNvCxnSpPr>
            <p:nvPr/>
          </p:nvCxnSpPr>
          <p:spPr>
            <a:xfrm rot="10800000">
              <a:off x="3945750" y="2410150"/>
              <a:ext cx="0" cy="26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05" name="Google Shape;405;p41"/>
            <p:cNvCxnSpPr>
              <a:stCxn id="406" idx="0"/>
              <a:endCxn id="407" idx="2"/>
            </p:cNvCxnSpPr>
            <p:nvPr/>
          </p:nvCxnSpPr>
          <p:spPr>
            <a:xfrm rot="10800000">
              <a:off x="6450750" y="2410150"/>
              <a:ext cx="0" cy="26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08" name="Google Shape;408;p41"/>
            <p:cNvCxnSpPr>
              <a:stCxn id="400" idx="4"/>
              <a:endCxn id="409" idx="0"/>
            </p:cNvCxnSpPr>
            <p:nvPr/>
          </p:nvCxnSpPr>
          <p:spPr>
            <a:xfrm>
              <a:off x="2693250" y="3511750"/>
              <a:ext cx="0" cy="29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10" name="Google Shape;410;p41"/>
            <p:cNvCxnSpPr>
              <a:stCxn id="398" idx="4"/>
              <a:endCxn id="411" idx="0"/>
            </p:cNvCxnSpPr>
            <p:nvPr/>
          </p:nvCxnSpPr>
          <p:spPr>
            <a:xfrm>
              <a:off x="5198250" y="3511750"/>
              <a:ext cx="0" cy="288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412" name="Google Shape;412;p41"/>
            <p:cNvCxnSpPr>
              <a:stCxn id="397" idx="4"/>
              <a:endCxn id="413" idx="0"/>
            </p:cNvCxnSpPr>
            <p:nvPr/>
          </p:nvCxnSpPr>
          <p:spPr>
            <a:xfrm>
              <a:off x="7703250" y="3511750"/>
              <a:ext cx="0" cy="2943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sp>
        <p:nvSpPr>
          <p:cNvPr id="414" name="Google Shape;414;p41"/>
          <p:cNvSpPr txBox="1"/>
          <p:nvPr/>
        </p:nvSpPr>
        <p:spPr>
          <a:xfrm>
            <a:off x="457200" y="1550575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Functions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9" name="Google Shape;409;p41"/>
          <p:cNvSpPr txBox="1"/>
          <p:nvPr/>
        </p:nvSpPr>
        <p:spPr>
          <a:xfrm>
            <a:off x="1709700" y="3348700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Different Data Types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5" name="Google Shape;415;p41"/>
          <p:cNvSpPr txBox="1"/>
          <p:nvPr/>
        </p:nvSpPr>
        <p:spPr>
          <a:xfrm>
            <a:off x="2962200" y="1550575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Exception Handling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1" name="Google Shape;411;p41"/>
          <p:cNvSpPr txBox="1"/>
          <p:nvPr/>
        </p:nvSpPr>
        <p:spPr>
          <a:xfrm>
            <a:off x="4214700" y="3342525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Modules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6" name="Google Shape;416;p41"/>
          <p:cNvSpPr txBox="1"/>
          <p:nvPr/>
        </p:nvSpPr>
        <p:spPr>
          <a:xfrm>
            <a:off x="5467200" y="1550575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List Comprehensions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13" name="Google Shape;413;p41"/>
          <p:cNvSpPr txBox="1"/>
          <p:nvPr/>
        </p:nvSpPr>
        <p:spPr>
          <a:xfrm>
            <a:off x="6719700" y="3348700"/>
            <a:ext cx="19671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 built functions </a:t>
            </a:r>
            <a:endParaRPr sz="15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(e.g., sort)</a:t>
            </a:r>
            <a:endParaRPr sz="11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06" name="Google Shape;406;p41"/>
          <p:cNvSpPr/>
          <p:nvPr/>
        </p:nvSpPr>
        <p:spPr>
          <a:xfrm>
            <a:off x="6034650" y="2222350"/>
            <a:ext cx="832200" cy="83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1"/>
          <p:cNvSpPr txBox="1"/>
          <p:nvPr>
            <p:ph idx="4294967295"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Python Features Used</a:t>
            </a:r>
            <a:endParaRPr/>
          </a:p>
        </p:txBody>
      </p:sp>
      <p:pic>
        <p:nvPicPr>
          <p:cNvPr id="418" name="Google Shape;41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0125" y="2397850"/>
            <a:ext cx="481200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2650" y="2410300"/>
            <a:ext cx="481200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5150" y="2397850"/>
            <a:ext cx="481200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7650" y="2397850"/>
            <a:ext cx="481200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10150" y="2410300"/>
            <a:ext cx="481200" cy="48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62650" y="2410300"/>
            <a:ext cx="481200" cy="4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/>
          <p:nvPr/>
        </p:nvSpPr>
        <p:spPr>
          <a:xfrm>
            <a:off x="715100" y="33280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15110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Visualization</a:t>
            </a:r>
            <a:endParaRPr sz="7000">
              <a:solidFill>
                <a:srgbClr val="15110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29" name="Google Shape;429;p42"/>
          <p:cNvSpPr txBox="1"/>
          <p:nvPr/>
        </p:nvSpPr>
        <p:spPr>
          <a:xfrm>
            <a:off x="715100" y="20742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04</a:t>
            </a:r>
            <a:endParaRPr sz="7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3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435" name="Google Shape;435;p43" title="Demo of Visualizat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263" y="1039075"/>
            <a:ext cx="6095483" cy="3946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720000" y="188716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Introduction</a:t>
            </a:r>
            <a:endParaRPr sz="24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720000" y="2291149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Background and Motivation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6087600" y="2291158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Consolidation of Data for Analysis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4166400" y="130527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02</a:t>
            </a:r>
            <a:endParaRPr sz="38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1482600" y="292403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04</a:t>
            </a:r>
            <a:endParaRPr sz="38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1482600" y="130527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01</a:t>
            </a:r>
            <a:endParaRPr sz="38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3403800" y="188716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idaloka"/>
                <a:ea typeface="Vidaloka"/>
                <a:cs typeface="Vidaloka"/>
                <a:sym typeface="Vidaloka"/>
              </a:rPr>
              <a:t>Data Collection</a:t>
            </a:r>
            <a:endParaRPr sz="24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3403800" y="2291158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API, CSV and Web Scraping methods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6087600" y="1887168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idaloka"/>
                <a:ea typeface="Vidaloka"/>
                <a:cs typeface="Vidaloka"/>
                <a:sym typeface="Vidaloka"/>
              </a:rPr>
              <a:t>Data Cleaning</a:t>
            </a:r>
            <a:endParaRPr sz="24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56" name="Google Shape;156;p26"/>
          <p:cNvSpPr txBox="1"/>
          <p:nvPr/>
        </p:nvSpPr>
        <p:spPr>
          <a:xfrm>
            <a:off x="6850200" y="1305275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03</a:t>
            </a:r>
            <a:endParaRPr sz="38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57" name="Google Shape;157;p26"/>
          <p:cNvSpPr txBox="1"/>
          <p:nvPr/>
        </p:nvSpPr>
        <p:spPr>
          <a:xfrm>
            <a:off x="720000" y="352352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idaloka"/>
                <a:ea typeface="Vidaloka"/>
                <a:cs typeface="Vidaloka"/>
                <a:sym typeface="Vidaloka"/>
              </a:rPr>
              <a:t>Visualization</a:t>
            </a:r>
            <a:endParaRPr sz="24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58" name="Google Shape;158;p26"/>
          <p:cNvSpPr txBox="1"/>
          <p:nvPr/>
        </p:nvSpPr>
        <p:spPr>
          <a:xfrm>
            <a:off x="720000" y="391581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Visualizing relations between variables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9" name="Google Shape;159;p26"/>
          <p:cNvSpPr txBox="1"/>
          <p:nvPr/>
        </p:nvSpPr>
        <p:spPr>
          <a:xfrm>
            <a:off x="3403800" y="352352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idaloka"/>
                <a:ea typeface="Vidaloka"/>
                <a:cs typeface="Vidaloka"/>
                <a:sym typeface="Vidaloka"/>
              </a:rPr>
              <a:t>Regression</a:t>
            </a:r>
            <a:endParaRPr sz="24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60" name="Google Shape;160;p26"/>
          <p:cNvSpPr txBox="1"/>
          <p:nvPr/>
        </p:nvSpPr>
        <p:spPr>
          <a:xfrm>
            <a:off x="4166400" y="292403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05</a:t>
            </a:r>
            <a:endParaRPr sz="38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61" name="Google Shape;161;p26"/>
          <p:cNvSpPr txBox="1"/>
          <p:nvPr/>
        </p:nvSpPr>
        <p:spPr>
          <a:xfrm>
            <a:off x="3403800" y="391581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Predictive and validation of model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26"/>
          <p:cNvSpPr txBox="1"/>
          <p:nvPr/>
        </p:nvSpPr>
        <p:spPr>
          <a:xfrm>
            <a:off x="6087600" y="3523529"/>
            <a:ext cx="2336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Vidaloka"/>
                <a:ea typeface="Vidaloka"/>
                <a:cs typeface="Vidaloka"/>
                <a:sym typeface="Vidaloka"/>
              </a:rPr>
              <a:t>Future Work</a:t>
            </a:r>
            <a:endParaRPr sz="24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63" name="Google Shape;163;p26"/>
          <p:cNvSpPr txBox="1"/>
          <p:nvPr/>
        </p:nvSpPr>
        <p:spPr>
          <a:xfrm>
            <a:off x="6850200" y="2924037"/>
            <a:ext cx="811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06</a:t>
            </a:r>
            <a:endParaRPr sz="38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64" name="Google Shape;164;p26"/>
          <p:cNvSpPr txBox="1"/>
          <p:nvPr/>
        </p:nvSpPr>
        <p:spPr>
          <a:xfrm>
            <a:off x="6087600" y="3915813"/>
            <a:ext cx="2336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Possible pathways to extend our project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2332400" y="654975"/>
            <a:ext cx="44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Table of </a:t>
            </a:r>
            <a:r>
              <a:rPr lang="en" sz="3000">
                <a:latin typeface="Vidaloka"/>
                <a:ea typeface="Vidaloka"/>
                <a:cs typeface="Vidaloka"/>
                <a:sym typeface="Vidaloka"/>
              </a:rPr>
              <a:t>C</a:t>
            </a:r>
            <a:r>
              <a:rPr lang="en" sz="3000">
                <a:solidFill>
                  <a:srgbClr val="000000"/>
                </a:solidFill>
                <a:latin typeface="Vidaloka"/>
                <a:ea typeface="Vidaloka"/>
                <a:cs typeface="Vidaloka"/>
                <a:sym typeface="Vidaloka"/>
              </a:rPr>
              <a:t>ontents</a:t>
            </a:r>
            <a:endParaRPr sz="30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/>
          <p:nvPr>
            <p:ph type="title"/>
          </p:nvPr>
        </p:nvSpPr>
        <p:spPr>
          <a:xfrm>
            <a:off x="1035300" y="504025"/>
            <a:ext cx="7073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Voter Turnout Rate 2016 vs Democratic Vote Share 2012</a:t>
            </a:r>
            <a:endParaRPr/>
          </a:p>
        </p:txBody>
      </p:sp>
      <p:sp>
        <p:nvSpPr>
          <p:cNvPr id="441" name="Google Shape;441;p44"/>
          <p:cNvSpPr txBox="1"/>
          <p:nvPr>
            <p:ph idx="1" type="body"/>
          </p:nvPr>
        </p:nvSpPr>
        <p:spPr>
          <a:xfrm>
            <a:off x="527625" y="4277050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turnout rate is positively correlated with the democratic votes in the previous election year.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2" name="Google Shape;4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2125"/>
            <a:ext cx="4362307" cy="2366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107" y="1412125"/>
            <a:ext cx="4324495" cy="2322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45"/>
          <p:cNvSpPr txBox="1"/>
          <p:nvPr>
            <p:ph type="title"/>
          </p:nvPr>
        </p:nvSpPr>
        <p:spPr>
          <a:xfrm>
            <a:off x="1035300" y="504025"/>
            <a:ext cx="7073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Voter Turnout Rate 2020 vs Democratic Vote Share 2016</a:t>
            </a:r>
            <a:endParaRPr/>
          </a:p>
        </p:txBody>
      </p:sp>
      <p:sp>
        <p:nvSpPr>
          <p:cNvPr id="449" name="Google Shape;449;p45"/>
          <p:cNvSpPr txBox="1"/>
          <p:nvPr>
            <p:ph idx="1" type="body"/>
          </p:nvPr>
        </p:nvSpPr>
        <p:spPr>
          <a:xfrm>
            <a:off x="527625" y="4200850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The turnout rate is positively correlated with the democratic votes.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0" name="Google Shape;45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12125"/>
            <a:ext cx="4405253" cy="2415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452183"/>
            <a:ext cx="4486876" cy="23354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46"/>
          <p:cNvSpPr txBox="1"/>
          <p:nvPr>
            <p:ph type="title"/>
          </p:nvPr>
        </p:nvSpPr>
        <p:spPr>
          <a:xfrm>
            <a:off x="497575" y="607850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Racial Composition vs Voter Turnout Rate</a:t>
            </a:r>
            <a:endParaRPr/>
          </a:p>
        </p:txBody>
      </p:sp>
      <p:sp>
        <p:nvSpPr>
          <p:cNvPr id="457" name="Google Shape;457;p46"/>
          <p:cNvSpPr txBox="1"/>
          <p:nvPr>
            <p:ph idx="1" type="body"/>
          </p:nvPr>
        </p:nvSpPr>
        <p:spPr>
          <a:xfrm>
            <a:off x="527625" y="4353250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Counties with h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igher racial diversity appear to be inversely proportional to voter turnout compared to less diverse counties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8" name="Google Shape;45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875" y="1121288"/>
            <a:ext cx="7207101" cy="319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Google Shape;4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888" y="1074737"/>
            <a:ext cx="6352224" cy="3146424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7"/>
          <p:cNvSpPr txBox="1"/>
          <p:nvPr/>
        </p:nvSpPr>
        <p:spPr>
          <a:xfrm>
            <a:off x="1555025" y="4311575"/>
            <a:ext cx="61929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E0E0E"/>
                </a:solidFill>
                <a:latin typeface="Montserrat"/>
                <a:ea typeface="Montserrat"/>
                <a:cs typeface="Montserrat"/>
                <a:sym typeface="Montserrat"/>
              </a:rPr>
              <a:t>More blue points scattered on the top </a:t>
            </a:r>
            <a:r>
              <a:rPr lang="en" sz="1200">
                <a:solidFill>
                  <a:srgbClr val="0E0E0E"/>
                </a:solidFill>
                <a:latin typeface="Montserrat"/>
                <a:ea typeface="Montserrat"/>
                <a:cs typeface="Montserrat"/>
                <a:sym typeface="Montserrat"/>
              </a:rPr>
              <a:t>compared</a:t>
            </a:r>
            <a:r>
              <a:rPr lang="en" sz="1200">
                <a:solidFill>
                  <a:srgbClr val="0E0E0E"/>
                </a:solidFill>
                <a:latin typeface="Montserrat"/>
                <a:ea typeface="Montserrat"/>
                <a:cs typeface="Montserrat"/>
                <a:sym typeface="Montserrat"/>
              </a:rPr>
              <a:t> to the bottom</a:t>
            </a:r>
            <a:endParaRPr sz="1200">
              <a:solidFill>
                <a:srgbClr val="0E0E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Montserrat"/>
              <a:buChar char="●"/>
            </a:pPr>
            <a:r>
              <a:rPr lang="en" sz="1200">
                <a:solidFill>
                  <a:srgbClr val="0E0E0E"/>
                </a:solidFill>
                <a:latin typeface="Montserrat"/>
                <a:ea typeface="Montserrat"/>
                <a:cs typeface="Montserrat"/>
                <a:sym typeface="Montserrat"/>
              </a:rPr>
              <a:t>Which shows Urban counties tend to have higher voter turnout rates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47"/>
          <p:cNvSpPr txBox="1"/>
          <p:nvPr>
            <p:ph type="title"/>
          </p:nvPr>
        </p:nvSpPr>
        <p:spPr>
          <a:xfrm>
            <a:off x="497575" y="607850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Voter Turnout Rate by County and Urban/Rural Classification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Pairplot</a:t>
            </a:r>
            <a:endParaRPr/>
          </a:p>
        </p:txBody>
      </p:sp>
      <p:sp>
        <p:nvSpPr>
          <p:cNvPr id="471" name="Google Shape;471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900"/>
              </a:spcBef>
              <a:spcAft>
                <a:spcPts val="0"/>
              </a:spcAft>
              <a:buClr>
                <a:srgbClr val="0E0E0E"/>
              </a:buClr>
              <a:buSzPts val="1200"/>
              <a:buFont typeface="Montserrat"/>
              <a:buChar char="●"/>
            </a:pPr>
            <a:r>
              <a:rPr lang="en">
                <a:solidFill>
                  <a:srgbClr val="0E0E0E"/>
                </a:solidFill>
                <a:latin typeface="Montserrat"/>
                <a:ea typeface="Montserrat"/>
                <a:cs typeface="Montserrat"/>
                <a:sym typeface="Montserrat"/>
              </a:rPr>
              <a:t>Overall Increase in Voter Turnout</a:t>
            </a:r>
            <a:endParaRPr>
              <a:solidFill>
                <a:srgbClr val="0E0E0E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E0E0E"/>
              </a:buClr>
              <a:buSzPts val="1400"/>
              <a:buFont typeface="Montserrat"/>
              <a:buChar char="●"/>
            </a:pPr>
            <a:r>
              <a:rPr lang="en">
                <a:solidFill>
                  <a:srgbClr val="0E0E0E"/>
                </a:solidFill>
                <a:latin typeface="Montserrat"/>
                <a:ea typeface="Montserrat"/>
                <a:cs typeface="Montserrat"/>
                <a:sym typeface="Montserrat"/>
              </a:rPr>
              <a:t>Voter Turnout positive correlated with population density and education level</a:t>
            </a:r>
            <a:endParaRPr>
              <a:solidFill>
                <a:srgbClr val="0E0E0E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2" name="Google Shape;47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2100" y="152400"/>
            <a:ext cx="522099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 txBox="1"/>
          <p:nvPr>
            <p:ph type="title"/>
          </p:nvPr>
        </p:nvSpPr>
        <p:spPr>
          <a:xfrm>
            <a:off x="311700" y="555600"/>
            <a:ext cx="3211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Voter Turnout Increase/Decrease per county</a:t>
            </a:r>
            <a:endParaRPr sz="2000"/>
          </a:p>
        </p:txBody>
      </p:sp>
      <p:sp>
        <p:nvSpPr>
          <p:cNvPr id="478" name="Google Shape;478;p49"/>
          <p:cNvSpPr txBox="1"/>
          <p:nvPr>
            <p:ph idx="1" type="body"/>
          </p:nvPr>
        </p:nvSpPr>
        <p:spPr>
          <a:xfrm>
            <a:off x="311700" y="1389600"/>
            <a:ext cx="3211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Overall Increase in Voter Turnout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Chester has the highest turnout rate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Forest has the lowest turnout rate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79" name="Google Shape;479;p49"/>
          <p:cNvPicPr preferRelativeResize="0"/>
          <p:nvPr/>
        </p:nvPicPr>
        <p:blipFill rotWithShape="1">
          <a:blip r:embed="rId3">
            <a:alphaModFix/>
          </a:blip>
          <a:srcRect b="0" l="6620" r="0" t="0"/>
          <a:stretch/>
        </p:blipFill>
        <p:spPr>
          <a:xfrm>
            <a:off x="3721700" y="1311300"/>
            <a:ext cx="4987276" cy="267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Aggregation County Correlation Heatmap</a:t>
            </a:r>
            <a:endParaRPr/>
          </a:p>
        </p:txBody>
      </p:sp>
      <p:sp>
        <p:nvSpPr>
          <p:cNvPr id="485" name="Google Shape;485;p50"/>
          <p:cNvSpPr txBox="1"/>
          <p:nvPr>
            <p:ph idx="1" type="body"/>
          </p:nvPr>
        </p:nvSpPr>
        <p:spPr>
          <a:xfrm>
            <a:off x="311700" y="1389600"/>
            <a:ext cx="32298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Aggregating by county averages the data within each county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●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Key Findings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Positive correlation between having a Bachelor’s or Higher degree and Voter Turnout (~0.71)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en" sz="1100">
                <a:latin typeface="Montserrat"/>
                <a:ea typeface="Montserrat"/>
                <a:cs typeface="Montserrat"/>
                <a:sym typeface="Montserrat"/>
              </a:rPr>
              <a:t>Income below $50,000 is negatively correlated with Voter Turnout (-0.76)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6" name="Google Shape;48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0525" y="733400"/>
            <a:ext cx="4528374" cy="377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1"/>
          <p:cNvSpPr txBox="1"/>
          <p:nvPr/>
        </p:nvSpPr>
        <p:spPr>
          <a:xfrm>
            <a:off x="715100" y="33280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15110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Regression</a:t>
            </a:r>
            <a:endParaRPr sz="7000">
              <a:solidFill>
                <a:srgbClr val="15110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92" name="Google Shape;492;p51"/>
          <p:cNvSpPr txBox="1"/>
          <p:nvPr/>
        </p:nvSpPr>
        <p:spPr>
          <a:xfrm>
            <a:off x="715100" y="20742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05</a:t>
            </a:r>
            <a:endParaRPr sz="7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 txBox="1"/>
          <p:nvPr>
            <p:ph idx="4294967295"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Regression Models</a:t>
            </a:r>
            <a:endParaRPr/>
          </a:p>
        </p:txBody>
      </p:sp>
      <p:pic>
        <p:nvPicPr>
          <p:cNvPr id="498" name="Google Shape;49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1925" y="1419125"/>
            <a:ext cx="898400" cy="8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2975" y="1419125"/>
            <a:ext cx="898400" cy="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2"/>
          <p:cNvSpPr txBox="1"/>
          <p:nvPr/>
        </p:nvSpPr>
        <p:spPr>
          <a:xfrm>
            <a:off x="1848075" y="2486575"/>
            <a:ext cx="2462400" cy="481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Linear Regression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01" name="Google Shape;501;p52"/>
          <p:cNvSpPr txBox="1"/>
          <p:nvPr/>
        </p:nvSpPr>
        <p:spPr>
          <a:xfrm>
            <a:off x="4888426" y="2486575"/>
            <a:ext cx="2407500" cy="481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Panel Regression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02" name="Google Shape;502;p52"/>
          <p:cNvSpPr txBox="1"/>
          <p:nvPr/>
        </p:nvSpPr>
        <p:spPr>
          <a:xfrm>
            <a:off x="4888425" y="3065400"/>
            <a:ext cx="2407500" cy="1342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Char char="●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Uses data that tracks the same entities over multiple time periods.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Char char="●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Analyzes how changes in the independent variables relate to changes in the dependent variable over time within each entity.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503" name="Google Shape;503;p52"/>
          <p:cNvSpPr txBox="1"/>
          <p:nvPr/>
        </p:nvSpPr>
        <p:spPr>
          <a:xfrm>
            <a:off x="1848075" y="3065400"/>
            <a:ext cx="2489700" cy="1342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Char char="●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Uses cross-sectional or single-time-period data.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Montserrat Medium"/>
              <a:buChar char="●"/>
            </a:pP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Estimates </a:t>
            </a:r>
            <a:r>
              <a:rPr lang="en" sz="10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the relationship between predictors and the outcome at a single point in time.</a:t>
            </a:r>
            <a:endParaRPr sz="10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3"/>
          <p:cNvSpPr txBox="1"/>
          <p:nvPr>
            <p:ph idx="4294967295" type="title"/>
          </p:nvPr>
        </p:nvSpPr>
        <p:spPr>
          <a:xfrm>
            <a:off x="497575" y="607850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Demo</a:t>
            </a:r>
            <a:endParaRPr/>
          </a:p>
        </p:txBody>
      </p:sp>
      <p:pic>
        <p:nvPicPr>
          <p:cNvPr id="509" name="Google Shape;509;p53" title="regress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650" y="1089050"/>
            <a:ext cx="5793451" cy="37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/>
          <p:nvPr/>
        </p:nvSpPr>
        <p:spPr>
          <a:xfrm>
            <a:off x="715100" y="33280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15110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Introduction</a:t>
            </a:r>
            <a:endParaRPr sz="7000">
              <a:solidFill>
                <a:srgbClr val="15110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71" name="Google Shape;171;p27"/>
          <p:cNvSpPr txBox="1"/>
          <p:nvPr/>
        </p:nvSpPr>
        <p:spPr>
          <a:xfrm>
            <a:off x="715100" y="20742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01</a:t>
            </a:r>
            <a:endParaRPr sz="7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4"/>
          <p:cNvSpPr txBox="1"/>
          <p:nvPr>
            <p:ph idx="4294967295" type="title"/>
          </p:nvPr>
        </p:nvSpPr>
        <p:spPr>
          <a:xfrm>
            <a:off x="497575" y="514950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 Output</a:t>
            </a:r>
            <a:endParaRPr/>
          </a:p>
        </p:txBody>
      </p:sp>
      <p:pic>
        <p:nvPicPr>
          <p:cNvPr id="515" name="Google Shape;51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050" y="1042600"/>
            <a:ext cx="7696651" cy="37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4"/>
          <p:cNvSpPr txBox="1"/>
          <p:nvPr/>
        </p:nvSpPr>
        <p:spPr>
          <a:xfrm>
            <a:off x="764050" y="4792250"/>
            <a:ext cx="6687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* p&lt;0.05, ** p&lt;0.01, *** p&lt;0.001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55"/>
          <p:cNvPicPr preferRelativeResize="0"/>
          <p:nvPr/>
        </p:nvPicPr>
        <p:blipFill rotWithShape="1">
          <a:blip r:embed="rId3">
            <a:alphaModFix/>
          </a:blip>
          <a:srcRect b="0" l="0" r="57591" t="0"/>
          <a:stretch/>
        </p:blipFill>
        <p:spPr>
          <a:xfrm>
            <a:off x="4602325" y="1467875"/>
            <a:ext cx="2925873" cy="3236175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55"/>
          <p:cNvSpPr txBox="1"/>
          <p:nvPr>
            <p:ph idx="4294967295" type="title"/>
          </p:nvPr>
        </p:nvSpPr>
        <p:spPr>
          <a:xfrm>
            <a:off x="497575" y="607850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Panel Regression</a:t>
            </a:r>
            <a:endParaRPr/>
          </a:p>
        </p:txBody>
      </p:sp>
      <p:sp>
        <p:nvSpPr>
          <p:cNvPr id="523" name="Google Shape;523;p55"/>
          <p:cNvSpPr txBox="1"/>
          <p:nvPr/>
        </p:nvSpPr>
        <p:spPr>
          <a:xfrm>
            <a:off x="1289775" y="1895650"/>
            <a:ext cx="2713500" cy="3546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Variance Inflation Factor (VIF)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24" name="Google Shape;524;p55"/>
          <p:cNvSpPr txBox="1"/>
          <p:nvPr/>
        </p:nvSpPr>
        <p:spPr>
          <a:xfrm>
            <a:off x="1289775" y="2571750"/>
            <a:ext cx="2713500" cy="10893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Uses to identify multicollinearity among independent variables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Montserrat Medium"/>
              <a:buChar char="●"/>
            </a:pPr>
            <a:r>
              <a:rPr lang="en" sz="11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High VIF affect the stability of the model's coefficient</a:t>
            </a:r>
            <a:endParaRPr sz="11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6"/>
          <p:cNvSpPr txBox="1"/>
          <p:nvPr>
            <p:ph idx="4294967295" type="title"/>
          </p:nvPr>
        </p:nvSpPr>
        <p:spPr>
          <a:xfrm>
            <a:off x="497575" y="607850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Panel Regression Demo</a:t>
            </a:r>
            <a:endParaRPr/>
          </a:p>
        </p:txBody>
      </p:sp>
      <p:pic>
        <p:nvPicPr>
          <p:cNvPr id="530" name="Google Shape;530;p56" title="panel_regression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5650" y="1189200"/>
            <a:ext cx="5793451" cy="37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7"/>
          <p:cNvSpPr txBox="1"/>
          <p:nvPr>
            <p:ph idx="4294967295" type="title"/>
          </p:nvPr>
        </p:nvSpPr>
        <p:spPr>
          <a:xfrm>
            <a:off x="491050" y="47722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Panel Regression Output</a:t>
            </a:r>
            <a:endParaRPr/>
          </a:p>
        </p:txBody>
      </p:sp>
      <p:pic>
        <p:nvPicPr>
          <p:cNvPr id="536" name="Google Shape;5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6400" y="954163"/>
            <a:ext cx="4971206" cy="374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57"/>
          <p:cNvPicPr preferRelativeResize="0"/>
          <p:nvPr/>
        </p:nvPicPr>
        <p:blipFill rotWithShape="1">
          <a:blip r:embed="rId4">
            <a:alphaModFix/>
          </a:blip>
          <a:srcRect b="0" l="0" r="59940" t="49982"/>
          <a:stretch/>
        </p:blipFill>
        <p:spPr>
          <a:xfrm>
            <a:off x="2086400" y="4703800"/>
            <a:ext cx="2840725" cy="1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7"/>
          <p:cNvSpPr txBox="1"/>
          <p:nvPr/>
        </p:nvSpPr>
        <p:spPr>
          <a:xfrm>
            <a:off x="1745600" y="3497775"/>
            <a:ext cx="340800" cy="12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43" name="Google Shape;543;p58"/>
          <p:cNvGraphicFramePr/>
          <p:nvPr/>
        </p:nvGraphicFramePr>
        <p:xfrm>
          <a:off x="788425" y="138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{AFEF1037-D200-4654-BE7E-9A8209408185}</a:tableStyleId>
              </a:tblPr>
              <a:tblGrid>
                <a:gridCol w="3783575"/>
                <a:gridCol w="3783575"/>
              </a:tblGrid>
              <a:tr h="371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 Regression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Panel Regression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% unemployment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% bachelor’s or higher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% income </a:t>
                      </a: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&lt; 50000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% income &lt; 50000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% female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% more than one races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year_dummy (2020 as 1)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% 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Democratic Candidate’s</a:t>
                      </a:r>
                      <a:r>
                        <a:rPr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Vote Share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544" name="Google Shape;544;p58"/>
          <p:cNvSpPr txBox="1"/>
          <p:nvPr>
            <p:ph idx="4294967295" type="title"/>
          </p:nvPr>
        </p:nvSpPr>
        <p:spPr>
          <a:xfrm>
            <a:off x="457200" y="359650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Comparison</a:t>
            </a:r>
            <a:endParaRPr/>
          </a:p>
        </p:txBody>
      </p:sp>
      <p:graphicFrame>
        <p:nvGraphicFramePr>
          <p:cNvPr id="545" name="Google Shape;545;p58"/>
          <p:cNvGraphicFramePr/>
          <p:nvPr/>
        </p:nvGraphicFramePr>
        <p:xfrm>
          <a:off x="788425" y="3595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{AFEF1037-D200-4654-BE7E-9A8209408185}</a:tableStyleId>
              </a:tblPr>
              <a:tblGrid>
                <a:gridCol w="3783575"/>
                <a:gridCol w="3783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Linear Regression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Panel Regression</a:t>
                      </a:r>
                      <a:endParaRPr b="1">
                        <a:solidFill>
                          <a:schemeClr val="dk1"/>
                        </a:solidFill>
                        <a:highlight>
                          <a:srgbClr val="FFFFFF"/>
                        </a:highlight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R²: 0.8248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R²: 0.8004</a:t>
                      </a:r>
                      <a:endParaRPr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BIC: -488.0794</a:t>
                      </a:r>
                      <a:endParaRPr b="1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BIC: -570.9637</a:t>
                      </a:r>
                      <a:endParaRPr b="1">
                        <a:solidFill>
                          <a:schemeClr val="dk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546" name="Google Shape;546;p58"/>
          <p:cNvSpPr txBox="1"/>
          <p:nvPr/>
        </p:nvSpPr>
        <p:spPr>
          <a:xfrm>
            <a:off x="3072000" y="9771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Significant Variables Identified</a:t>
            </a:r>
            <a:endParaRPr i="1"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9"/>
          <p:cNvSpPr txBox="1"/>
          <p:nvPr/>
        </p:nvSpPr>
        <p:spPr>
          <a:xfrm>
            <a:off x="715100" y="33280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15110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Future Work</a:t>
            </a:r>
            <a:endParaRPr sz="7000">
              <a:solidFill>
                <a:srgbClr val="15110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52" name="Google Shape;552;p59"/>
          <p:cNvSpPr txBox="1"/>
          <p:nvPr/>
        </p:nvSpPr>
        <p:spPr>
          <a:xfrm>
            <a:off x="715100" y="20742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06</a:t>
            </a:r>
            <a:endParaRPr sz="7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0"/>
          <p:cNvSpPr txBox="1"/>
          <p:nvPr>
            <p:ph type="title"/>
          </p:nvPr>
        </p:nvSpPr>
        <p:spPr>
          <a:xfrm>
            <a:off x="457200" y="5175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grpSp>
        <p:nvGrpSpPr>
          <p:cNvPr id="558" name="Google Shape;558;p60"/>
          <p:cNvGrpSpPr/>
          <p:nvPr/>
        </p:nvGrpSpPr>
        <p:grpSpPr>
          <a:xfrm>
            <a:off x="2101975" y="1828675"/>
            <a:ext cx="2245200" cy="1765775"/>
            <a:chOff x="2101975" y="1828675"/>
            <a:chExt cx="2245200" cy="1765775"/>
          </a:xfrm>
        </p:grpSpPr>
        <p:sp>
          <p:nvSpPr>
            <p:cNvPr id="559" name="Google Shape;559;p60"/>
            <p:cNvSpPr txBox="1"/>
            <p:nvPr/>
          </p:nvSpPr>
          <p:spPr>
            <a:xfrm>
              <a:off x="2101975" y="1828675"/>
              <a:ext cx="2245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Expand the Analysis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0" name="Google Shape;560;p60"/>
            <p:cNvSpPr txBox="1"/>
            <p:nvPr/>
          </p:nvSpPr>
          <p:spPr>
            <a:xfrm>
              <a:off x="2101975" y="2124750"/>
              <a:ext cx="2245200" cy="14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ontserrat"/>
                <a:buChar char="●"/>
              </a:pPr>
              <a: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more factors to see how they impact on the result</a:t>
              </a:r>
              <a:endPara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ontserrat"/>
                <a:buChar char="●"/>
              </a:pPr>
              <a: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Add data from more elections to improve predictability of the models</a:t>
              </a:r>
              <a:endPara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61" name="Google Shape;561;p60"/>
          <p:cNvGrpSpPr/>
          <p:nvPr/>
        </p:nvGrpSpPr>
        <p:grpSpPr>
          <a:xfrm>
            <a:off x="6216775" y="1828675"/>
            <a:ext cx="2245200" cy="1529674"/>
            <a:chOff x="6216775" y="1828675"/>
            <a:chExt cx="2245200" cy="1529674"/>
          </a:xfrm>
        </p:grpSpPr>
        <p:sp>
          <p:nvSpPr>
            <p:cNvPr id="562" name="Google Shape;562;p60"/>
            <p:cNvSpPr txBox="1"/>
            <p:nvPr/>
          </p:nvSpPr>
          <p:spPr>
            <a:xfrm>
              <a:off x="6216775" y="1828675"/>
              <a:ext cx="22452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Practical Application</a:t>
              </a:r>
              <a:endParaRPr sz="15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563" name="Google Shape;563;p60"/>
            <p:cNvSpPr txBox="1"/>
            <p:nvPr/>
          </p:nvSpPr>
          <p:spPr>
            <a:xfrm>
              <a:off x="6216775" y="2124749"/>
              <a:ext cx="2245200" cy="12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Montserrat"/>
                <a:buChar char="●"/>
              </a:pPr>
              <a:r>
                <a:rPr lang="en" sz="12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 a website or app for users to explore how different variables affect voter turnout and see trends over time</a:t>
              </a:r>
              <a:endPara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pic>
        <p:nvPicPr>
          <p:cNvPr id="564" name="Google Shape;56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075" y="1644675"/>
            <a:ext cx="1327125" cy="138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9475" y="1705925"/>
            <a:ext cx="1277300" cy="132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1"/>
          <p:cNvSpPr txBox="1"/>
          <p:nvPr/>
        </p:nvSpPr>
        <p:spPr>
          <a:xfrm>
            <a:off x="2347950" y="2124750"/>
            <a:ext cx="4448100" cy="8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>
                <a:solidFill>
                  <a:srgbClr val="42495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Thank you!</a:t>
            </a:r>
            <a:endParaRPr sz="4900">
              <a:solidFill>
                <a:srgbClr val="424953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2650" y="1827250"/>
            <a:ext cx="3804600" cy="223203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8"/>
          <p:cNvSpPr txBox="1"/>
          <p:nvPr/>
        </p:nvSpPr>
        <p:spPr>
          <a:xfrm>
            <a:off x="1698150" y="538850"/>
            <a:ext cx="574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Vidaloka"/>
                <a:ea typeface="Vidaloka"/>
                <a:cs typeface="Vidaloka"/>
                <a:sym typeface="Vidaloka"/>
              </a:rPr>
              <a:t>Background and Motivation</a:t>
            </a:r>
            <a:endParaRPr sz="30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78" name="Google Shape;178;p28"/>
          <p:cNvSpPr txBox="1"/>
          <p:nvPr/>
        </p:nvSpPr>
        <p:spPr>
          <a:xfrm>
            <a:off x="706325" y="1508827"/>
            <a:ext cx="3804600" cy="32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Low voter turnout rates in America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How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socioeconomic and demographic variables impact voter participation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The existing literature, which focuses on individual-level data and relies heavily on self-reported surveys, which may have self-reporting errors, social desirability bias, selection bias, and challenges with population representativeness.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Montserrat"/>
              <a:buChar char="●"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Our </a:t>
            </a:r>
            <a:r>
              <a:rPr b="1"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county-level</a:t>
            </a: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data avoid these issues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Vidaloka"/>
                <a:ea typeface="Vidaloka"/>
                <a:cs typeface="Vidaloka"/>
                <a:sym typeface="Vidaloka"/>
              </a:rPr>
              <a:t>Dependent Variable</a:t>
            </a:r>
            <a:endParaRPr sz="3000"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012" y="2300338"/>
            <a:ext cx="2370699" cy="49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9"/>
          <p:cNvSpPr txBox="1"/>
          <p:nvPr/>
        </p:nvSpPr>
        <p:spPr>
          <a:xfrm>
            <a:off x="3133709" y="2300339"/>
            <a:ext cx="390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=</a:t>
            </a:r>
            <a:endParaRPr b="1" sz="2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6" name="Google Shape;18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0709" y="2002300"/>
            <a:ext cx="4419600" cy="118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9"/>
          <p:cNvSpPr txBox="1"/>
          <p:nvPr/>
        </p:nvSpPr>
        <p:spPr>
          <a:xfrm>
            <a:off x="646025" y="3320650"/>
            <a:ext cx="66876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2016 presidential election (n = 67)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2020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presidential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election (n = 67)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0"/>
          <p:cNvSpPr txBox="1"/>
          <p:nvPr>
            <p:ph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latin typeface="Vidaloka"/>
                <a:ea typeface="Vidaloka"/>
                <a:cs typeface="Vidaloka"/>
                <a:sym typeface="Vidaloka"/>
              </a:rPr>
              <a:t>Independent Variables</a:t>
            </a:r>
            <a:endParaRPr sz="3000">
              <a:latin typeface="Vidaloka"/>
              <a:ea typeface="Vidaloka"/>
              <a:cs typeface="Vidaloka"/>
              <a:sym typeface="Vidalok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193" name="Google Shape;193;p30"/>
          <p:cNvSpPr/>
          <p:nvPr/>
        </p:nvSpPr>
        <p:spPr>
          <a:xfrm>
            <a:off x="918425" y="1597800"/>
            <a:ext cx="674400" cy="6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1</a:t>
            </a:r>
            <a:endParaRPr sz="24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4" name="Google Shape;194;p30"/>
          <p:cNvSpPr txBox="1"/>
          <p:nvPr/>
        </p:nvSpPr>
        <p:spPr>
          <a:xfrm>
            <a:off x="1767625" y="1804650"/>
            <a:ext cx="13050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Education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5" name="Google Shape;195;p30"/>
          <p:cNvSpPr/>
          <p:nvPr/>
        </p:nvSpPr>
        <p:spPr>
          <a:xfrm>
            <a:off x="918425" y="2514050"/>
            <a:ext cx="674400" cy="6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4</a:t>
            </a:r>
            <a:endParaRPr sz="24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1767625" y="2603450"/>
            <a:ext cx="1305000" cy="4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Ethnic Groups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7" name="Google Shape;197;p30"/>
          <p:cNvSpPr/>
          <p:nvPr/>
        </p:nvSpPr>
        <p:spPr>
          <a:xfrm>
            <a:off x="3406100" y="1597800"/>
            <a:ext cx="674400" cy="6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2</a:t>
            </a:r>
            <a:endParaRPr sz="24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4245838" y="1804650"/>
            <a:ext cx="1482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Employment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99" name="Google Shape;199;p30"/>
          <p:cNvSpPr/>
          <p:nvPr/>
        </p:nvSpPr>
        <p:spPr>
          <a:xfrm>
            <a:off x="5893775" y="1597800"/>
            <a:ext cx="674400" cy="6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3</a:t>
            </a:r>
            <a:endParaRPr sz="24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0" name="Google Shape;200;p30"/>
          <p:cNvSpPr txBox="1"/>
          <p:nvPr/>
        </p:nvSpPr>
        <p:spPr>
          <a:xfrm>
            <a:off x="6742975" y="1804650"/>
            <a:ext cx="13050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Gender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1" name="Google Shape;201;p30"/>
          <p:cNvSpPr/>
          <p:nvPr/>
        </p:nvSpPr>
        <p:spPr>
          <a:xfrm>
            <a:off x="3406100" y="2559775"/>
            <a:ext cx="674400" cy="6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5</a:t>
            </a:r>
            <a:endParaRPr sz="24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2" name="Google Shape;202;p30"/>
          <p:cNvSpPr txBox="1"/>
          <p:nvPr/>
        </p:nvSpPr>
        <p:spPr>
          <a:xfrm>
            <a:off x="4259187" y="2766625"/>
            <a:ext cx="1455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Income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3" name="Google Shape;203;p30"/>
          <p:cNvSpPr/>
          <p:nvPr/>
        </p:nvSpPr>
        <p:spPr>
          <a:xfrm>
            <a:off x="5893775" y="2559775"/>
            <a:ext cx="674400" cy="6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6</a:t>
            </a:r>
            <a:endParaRPr sz="24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6742975" y="2766625"/>
            <a:ext cx="14826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Partisanship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205" name="Google Shape;205;p30"/>
          <p:cNvSpPr/>
          <p:nvPr/>
        </p:nvSpPr>
        <p:spPr>
          <a:xfrm>
            <a:off x="918425" y="3430300"/>
            <a:ext cx="674400" cy="674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7</a:t>
            </a:r>
            <a:endParaRPr sz="2400">
              <a:solidFill>
                <a:schemeClr val="l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1767625" y="3637150"/>
            <a:ext cx="14559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Urban/Rural</a:t>
            </a:r>
            <a:endParaRPr sz="15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idx="4294967295" type="title"/>
          </p:nvPr>
        </p:nvSpPr>
        <p:spPr>
          <a:xfrm>
            <a:off x="457200" y="411475"/>
            <a:ext cx="8229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idaloka"/>
                <a:ea typeface="Vidaloka"/>
                <a:cs typeface="Vidaloka"/>
                <a:sym typeface="Vidaloka"/>
              </a:rPr>
              <a:t>Regression Models</a:t>
            </a:r>
            <a:endParaRPr>
              <a:latin typeface="Vidaloka"/>
              <a:ea typeface="Vidaloka"/>
              <a:cs typeface="Vidaloka"/>
              <a:sym typeface="Vidaloka"/>
            </a:endParaRPr>
          </a:p>
        </p:txBody>
      </p:sp>
      <p:pic>
        <p:nvPicPr>
          <p:cNvPr id="212" name="Google Shape;21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150" y="1829125"/>
            <a:ext cx="898400" cy="89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7450" y="1829125"/>
            <a:ext cx="898400" cy="8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31"/>
          <p:cNvSpPr txBox="1"/>
          <p:nvPr/>
        </p:nvSpPr>
        <p:spPr>
          <a:xfrm>
            <a:off x="2047750" y="3137975"/>
            <a:ext cx="2239200" cy="481200"/>
          </a:xfrm>
          <a:prstGeom prst="rect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Linear Regression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15" name="Google Shape;215;p31"/>
          <p:cNvSpPr txBox="1"/>
          <p:nvPr/>
        </p:nvSpPr>
        <p:spPr>
          <a:xfrm>
            <a:off x="4857050" y="3137975"/>
            <a:ext cx="2239200" cy="481200"/>
          </a:xfrm>
          <a:prstGeom prst="rect">
            <a:avLst/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18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Panel Regression</a:t>
            </a:r>
            <a:endParaRPr sz="1700">
              <a:solidFill>
                <a:schemeClr val="dk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2"/>
          <p:cNvSpPr txBox="1"/>
          <p:nvPr/>
        </p:nvSpPr>
        <p:spPr>
          <a:xfrm>
            <a:off x="2332400" y="654975"/>
            <a:ext cx="447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Vidaloka"/>
                <a:ea typeface="Vidaloka"/>
                <a:cs typeface="Vidaloka"/>
                <a:sym typeface="Vidaloka"/>
              </a:rPr>
              <a:t>Research Objectives</a:t>
            </a:r>
            <a:endParaRPr sz="3000">
              <a:solidFill>
                <a:srgbClr val="000000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grpSp>
        <p:nvGrpSpPr>
          <p:cNvPr id="221" name="Google Shape;221;p32"/>
          <p:cNvGrpSpPr/>
          <p:nvPr/>
        </p:nvGrpSpPr>
        <p:grpSpPr>
          <a:xfrm>
            <a:off x="1687200" y="1459300"/>
            <a:ext cx="5769525" cy="3299400"/>
            <a:chOff x="1687200" y="1459300"/>
            <a:chExt cx="5769525" cy="3299400"/>
          </a:xfrm>
        </p:grpSpPr>
        <p:cxnSp>
          <p:nvCxnSpPr>
            <p:cNvPr id="222" name="Google Shape;222;p32"/>
            <p:cNvCxnSpPr/>
            <p:nvPr/>
          </p:nvCxnSpPr>
          <p:spPr>
            <a:xfrm>
              <a:off x="4572000" y="1459300"/>
              <a:ext cx="0" cy="32994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223" name="Google Shape;223;p32"/>
            <p:cNvCxnSpPr/>
            <p:nvPr/>
          </p:nvCxnSpPr>
          <p:spPr>
            <a:xfrm rot="10800000">
              <a:off x="1687200" y="1774850"/>
              <a:ext cx="288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4" name="Google Shape;224;p32"/>
            <p:cNvCxnSpPr/>
            <p:nvPr/>
          </p:nvCxnSpPr>
          <p:spPr>
            <a:xfrm rot="10800000">
              <a:off x="1687200" y="3292875"/>
              <a:ext cx="288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5" name="Google Shape;225;p32"/>
            <p:cNvCxnSpPr/>
            <p:nvPr/>
          </p:nvCxnSpPr>
          <p:spPr>
            <a:xfrm>
              <a:off x="4571925" y="2533875"/>
              <a:ext cx="288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  <p:cxnSp>
          <p:nvCxnSpPr>
            <p:cNvPr id="226" name="Google Shape;226;p32"/>
            <p:cNvCxnSpPr/>
            <p:nvPr/>
          </p:nvCxnSpPr>
          <p:spPr>
            <a:xfrm>
              <a:off x="4571925" y="4051900"/>
              <a:ext cx="28848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oval"/>
            </a:ln>
          </p:spPr>
        </p:cxnSp>
      </p:grpSp>
      <p:grpSp>
        <p:nvGrpSpPr>
          <p:cNvPr id="227" name="Google Shape;227;p32"/>
          <p:cNvGrpSpPr/>
          <p:nvPr/>
        </p:nvGrpSpPr>
        <p:grpSpPr>
          <a:xfrm>
            <a:off x="1704923" y="1457325"/>
            <a:ext cx="2715847" cy="1427325"/>
            <a:chOff x="1704925" y="1457325"/>
            <a:chExt cx="2537700" cy="1427325"/>
          </a:xfrm>
        </p:grpSpPr>
        <p:sp>
          <p:nvSpPr>
            <p:cNvPr id="228" name="Google Shape;228;p32"/>
            <p:cNvSpPr txBox="1"/>
            <p:nvPr/>
          </p:nvSpPr>
          <p:spPr>
            <a:xfrm>
              <a:off x="1704925" y="1457325"/>
              <a:ext cx="25377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Data Collection</a:t>
              </a:r>
              <a:endParaRPr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29" name="Google Shape;229;p32"/>
            <p:cNvSpPr txBox="1"/>
            <p:nvPr/>
          </p:nvSpPr>
          <p:spPr>
            <a:xfrm>
              <a:off x="1704925" y="1803750"/>
              <a:ext cx="2537700" cy="1080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Data from Pennsylvania counties for presidential elections from 2016 and 2020</a:t>
              </a:r>
              <a:endPara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0" name="Google Shape;230;p32"/>
          <p:cNvSpPr/>
          <p:nvPr/>
        </p:nvSpPr>
        <p:spPr>
          <a:xfrm>
            <a:off x="457200" y="1459300"/>
            <a:ext cx="997500" cy="99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1" name="Google Shape;231;p32"/>
          <p:cNvGrpSpPr/>
          <p:nvPr/>
        </p:nvGrpSpPr>
        <p:grpSpPr>
          <a:xfrm>
            <a:off x="1704923" y="2985798"/>
            <a:ext cx="2715848" cy="1577905"/>
            <a:chOff x="1704925" y="2985963"/>
            <a:chExt cx="2537702" cy="1081795"/>
          </a:xfrm>
        </p:grpSpPr>
        <p:sp>
          <p:nvSpPr>
            <p:cNvPr id="232" name="Google Shape;232;p32"/>
            <p:cNvSpPr txBox="1"/>
            <p:nvPr/>
          </p:nvSpPr>
          <p:spPr>
            <a:xfrm>
              <a:off x="1704925" y="2985963"/>
              <a:ext cx="25377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Predictive Insights</a:t>
              </a:r>
              <a:endParaRPr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3" name="Google Shape;233;p32"/>
            <p:cNvSpPr txBox="1"/>
            <p:nvPr/>
          </p:nvSpPr>
          <p:spPr>
            <a:xfrm>
              <a:off x="1704927" y="3246658"/>
              <a:ext cx="2537700" cy="82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Provide data-driven insights into the most critical factors for predicting voter turnout</a:t>
              </a:r>
              <a:endPara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4" name="Google Shape;234;p32"/>
          <p:cNvSpPr/>
          <p:nvPr/>
        </p:nvSpPr>
        <p:spPr>
          <a:xfrm>
            <a:off x="457200" y="2977333"/>
            <a:ext cx="997500" cy="997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5" name="Google Shape;235;p32"/>
          <p:cNvGrpSpPr/>
          <p:nvPr/>
        </p:nvGrpSpPr>
        <p:grpSpPr>
          <a:xfrm>
            <a:off x="4765343" y="2235624"/>
            <a:ext cx="2673721" cy="1297139"/>
            <a:chOff x="4901375" y="2235588"/>
            <a:chExt cx="2537700" cy="1297139"/>
          </a:xfrm>
        </p:grpSpPr>
        <p:sp>
          <p:nvSpPr>
            <p:cNvPr id="236" name="Google Shape;236;p32"/>
            <p:cNvSpPr txBox="1"/>
            <p:nvPr/>
          </p:nvSpPr>
          <p:spPr>
            <a:xfrm flipH="1">
              <a:off x="4901375" y="2235588"/>
              <a:ext cx="25377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Correlation Analysis</a:t>
              </a:r>
              <a:endParaRPr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37" name="Google Shape;237;p32"/>
            <p:cNvSpPr txBox="1"/>
            <p:nvPr/>
          </p:nvSpPr>
          <p:spPr>
            <a:xfrm flipH="1">
              <a:off x="4901375" y="2563426"/>
              <a:ext cx="2537700" cy="9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Analyze the relationship between voter turnout rates and socioeconomic variables</a:t>
              </a:r>
              <a:endParaRPr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38" name="Google Shape;238;p32"/>
          <p:cNvSpPr/>
          <p:nvPr/>
        </p:nvSpPr>
        <p:spPr>
          <a:xfrm flipH="1">
            <a:off x="7689300" y="2218317"/>
            <a:ext cx="997500" cy="997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32"/>
          <p:cNvGrpSpPr/>
          <p:nvPr/>
        </p:nvGrpSpPr>
        <p:grpSpPr>
          <a:xfrm>
            <a:off x="4723219" y="3736393"/>
            <a:ext cx="2715847" cy="1197839"/>
            <a:chOff x="4901375" y="3736339"/>
            <a:chExt cx="2537700" cy="1197839"/>
          </a:xfrm>
        </p:grpSpPr>
        <p:sp>
          <p:nvSpPr>
            <p:cNvPr id="240" name="Google Shape;240;p32"/>
            <p:cNvSpPr txBox="1"/>
            <p:nvPr/>
          </p:nvSpPr>
          <p:spPr>
            <a:xfrm flipH="1">
              <a:off x="4901375" y="3736339"/>
              <a:ext cx="2537700" cy="2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500">
                  <a:solidFill>
                    <a:schemeClr val="dk1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Tool for Decision-Makers</a:t>
              </a:r>
              <a:endParaRPr sz="15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  <p:sp>
          <p:nvSpPr>
            <p:cNvPr id="241" name="Google Shape;241;p32"/>
            <p:cNvSpPr txBox="1"/>
            <p:nvPr/>
          </p:nvSpPr>
          <p:spPr>
            <a:xfrm flipH="1">
              <a:off x="4901375" y="4082778"/>
              <a:ext cx="2537700" cy="8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1827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Create a practical tool for policymakers, political analysts, and researchers </a:t>
              </a:r>
              <a:endParaRPr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242" name="Google Shape;242;p32"/>
          <p:cNvSpPr/>
          <p:nvPr/>
        </p:nvSpPr>
        <p:spPr>
          <a:xfrm flipH="1">
            <a:off x="7689300" y="3736350"/>
            <a:ext cx="997500" cy="997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638" y="1683738"/>
            <a:ext cx="548625" cy="5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1638" y="3201762"/>
            <a:ext cx="548625" cy="54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7875" y="2466900"/>
            <a:ext cx="500350" cy="50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7875" y="3984925"/>
            <a:ext cx="500350" cy="50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/>
        </p:nvSpPr>
        <p:spPr>
          <a:xfrm>
            <a:off x="715100" y="33280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15110E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Data Collection</a:t>
            </a:r>
            <a:endParaRPr sz="7000">
              <a:solidFill>
                <a:srgbClr val="15110E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52" name="Google Shape;252;p33"/>
          <p:cNvSpPr txBox="1"/>
          <p:nvPr/>
        </p:nvSpPr>
        <p:spPr>
          <a:xfrm>
            <a:off x="715100" y="2074250"/>
            <a:ext cx="7708800" cy="125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02</a:t>
            </a:r>
            <a:endParaRPr sz="70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oting Process Infographics by Slidesgo">
  <a:themeElements>
    <a:clrScheme name="Simple Light">
      <a:dk1>
        <a:srgbClr val="000000"/>
      </a:dk1>
      <a:lt1>
        <a:srgbClr val="FFFFFF"/>
      </a:lt1>
      <a:dk2>
        <a:srgbClr val="ACC3F8"/>
      </a:dk2>
      <a:lt2>
        <a:srgbClr val="E9E9F3"/>
      </a:lt2>
      <a:accent1>
        <a:srgbClr val="465EEC"/>
      </a:accent1>
      <a:accent2>
        <a:srgbClr val="425370"/>
      </a:accent2>
      <a:accent3>
        <a:srgbClr val="7B8EFF"/>
      </a:accent3>
      <a:accent4>
        <a:srgbClr val="FF8995"/>
      </a:accent4>
      <a:accent5>
        <a:srgbClr val="5D749B"/>
      </a:accent5>
      <a:accent6>
        <a:srgbClr val="7A87D3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